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6" r:id="rId3"/>
    <p:sldId id="257" r:id="rId4"/>
    <p:sldId id="272" r:id="rId5"/>
    <p:sldId id="271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4" r:id="rId15"/>
    <p:sldId id="266" r:id="rId16"/>
    <p:sldId id="275" r:id="rId17"/>
    <p:sldId id="267" r:id="rId18"/>
    <p:sldId id="268" r:id="rId19"/>
    <p:sldId id="276" r:id="rId20"/>
    <p:sldId id="269" r:id="rId21"/>
    <p:sldId id="278" r:id="rId22"/>
    <p:sldId id="277" r:id="rId23"/>
    <p:sldId id="270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FF"/>
    <a:srgbClr val="FF3300"/>
    <a:srgbClr val="FF9933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48226-6F6E-45D4-9945-5FE9B5C83E33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355AD-EF3F-4C38-819D-61F088FD135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3.3. Tövbe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4400552" cy="2614618"/>
          </a:xfrm>
        </p:spPr>
        <p:txBody>
          <a:bodyPr/>
          <a:lstStyle/>
          <a:p>
            <a:r>
              <a:rPr lang="tr-TR" dirty="0" smtClean="0"/>
              <a:t>Tövbe, insanın işlemiş olduğu günahlardan dolayı </a:t>
            </a:r>
            <a:r>
              <a:rPr lang="tr-TR" b="1" dirty="0" smtClean="0"/>
              <a:t>pişman</a:t>
            </a:r>
            <a:r>
              <a:rPr lang="tr-TR" dirty="0" smtClean="0"/>
              <a:t> olup, Yüce Allah’tan </a:t>
            </a:r>
            <a:r>
              <a:rPr lang="tr-TR" b="1" dirty="0" smtClean="0"/>
              <a:t>af dileme</a:t>
            </a:r>
            <a:r>
              <a:rPr lang="tr-TR" dirty="0" smtClean="0"/>
              <a:t>sidir.</a:t>
            </a:r>
            <a:endParaRPr lang="tr-TR" dirty="0"/>
          </a:p>
        </p:txBody>
      </p:sp>
      <p:pic>
        <p:nvPicPr>
          <p:cNvPr id="11266" name="Picture 2" descr="http://etc.usf.edu/clipart/68000/68003/68003_119_w1-11_c_m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428736"/>
            <a:ext cx="3851599" cy="3857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Metin kutusu"/>
          <p:cNvSpPr txBox="1"/>
          <p:nvPr/>
        </p:nvSpPr>
        <p:spPr>
          <a:xfrm>
            <a:off x="357158" y="5429264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“Ey iman edenler! Samimi bir tövbe ile Allah’a dönün. Umulur ki </a:t>
            </a:r>
            <a:r>
              <a:rPr lang="tr-TR" sz="2400" b="1" dirty="0" err="1" smtClean="0"/>
              <a:t>Rabb’iniz</a:t>
            </a:r>
            <a:r>
              <a:rPr lang="tr-TR" sz="2400" b="1" dirty="0" smtClean="0"/>
              <a:t> sizin kötülüklerinizi örter…” </a:t>
            </a:r>
          </a:p>
          <a:p>
            <a:pPr algn="ctr"/>
            <a:r>
              <a:rPr lang="tr-TR" sz="2400" dirty="0" smtClean="0"/>
              <a:t>(</a:t>
            </a:r>
            <a:r>
              <a:rPr lang="tr-TR" sz="2400" dirty="0" err="1" smtClean="0"/>
              <a:t>Tahrîm</a:t>
            </a:r>
            <a:r>
              <a:rPr lang="tr-TR" sz="2400" dirty="0" smtClean="0"/>
              <a:t> Suresi, 8. ayet)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3.4. </a:t>
            </a:r>
            <a:r>
              <a:rPr lang="tr-TR" b="1" dirty="0" err="1" smtClean="0"/>
              <a:t>Kur’an</a:t>
            </a:r>
            <a:r>
              <a:rPr lang="tr-TR" b="1" dirty="0" smtClean="0"/>
              <a:t> Okuma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314448"/>
            <a:ext cx="5114932" cy="5114948"/>
          </a:xfrm>
        </p:spPr>
        <p:txBody>
          <a:bodyPr>
            <a:normAutofit/>
          </a:bodyPr>
          <a:lstStyle/>
          <a:p>
            <a:r>
              <a:rPr lang="tr-TR" b="1" dirty="0" err="1" smtClean="0"/>
              <a:t>Kur’an</a:t>
            </a:r>
            <a:r>
              <a:rPr lang="tr-TR" b="1" dirty="0" smtClean="0"/>
              <a:t> Allah kelamıdır.</a:t>
            </a:r>
          </a:p>
          <a:p>
            <a:r>
              <a:rPr lang="tr-TR" b="1" dirty="0" smtClean="0"/>
              <a:t>Bu kelamın muhatabı insandır.</a:t>
            </a:r>
          </a:p>
          <a:p>
            <a:r>
              <a:rPr lang="tr-TR" b="1" dirty="0" err="1" smtClean="0"/>
              <a:t>Kur’an’ı</a:t>
            </a:r>
            <a:r>
              <a:rPr lang="tr-TR" b="1" dirty="0" smtClean="0"/>
              <a:t> okuyan bireyin muhatabı da Allah olur.</a:t>
            </a:r>
          </a:p>
          <a:p>
            <a:r>
              <a:rPr lang="tr-TR" b="1" dirty="0" smtClean="0"/>
              <a:t>Böyle insan, kendisine kutsal kitap göndererek seslenmiş yaratıcısıyla iletişime geçmiş olur.</a:t>
            </a:r>
            <a:endParaRPr lang="tr-TR" b="1" dirty="0"/>
          </a:p>
        </p:txBody>
      </p:sp>
      <p:pic>
        <p:nvPicPr>
          <p:cNvPr id="4" name="Resim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7000"/>
          <a:stretch/>
        </p:blipFill>
        <p:spPr>
          <a:xfrm>
            <a:off x="4823552" y="2428868"/>
            <a:ext cx="4320480" cy="29280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4. Temel İnanç Esasları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228601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sz="2800" b="1" dirty="0" smtClean="0"/>
              <a:t>“Peygamber, </a:t>
            </a:r>
            <a:r>
              <a:rPr lang="tr-TR" sz="2800" b="1" dirty="0" err="1" smtClean="0"/>
              <a:t>Rabb’i</a:t>
            </a:r>
            <a:r>
              <a:rPr lang="tr-TR" sz="2800" b="1" dirty="0" smtClean="0"/>
              <a:t> tarafından kendisine indirilene iman etti, müminler de (iman ettiler). Her biri Allah’a, meleklerine, kitaplarına, peygamberlerine iman ettiler…” </a:t>
            </a:r>
          </a:p>
          <a:p>
            <a:pPr algn="ctr">
              <a:buNone/>
            </a:pPr>
            <a:r>
              <a:rPr lang="tr-TR" sz="2800" dirty="0" smtClean="0"/>
              <a:t>( Bakara Suresi, 285. ayet)</a:t>
            </a:r>
            <a:endParaRPr lang="tr-TR" sz="2800" b="1" dirty="0"/>
          </a:p>
        </p:txBody>
      </p:sp>
      <p:sp>
        <p:nvSpPr>
          <p:cNvPr id="4" name="3 Metin kutusu"/>
          <p:cNvSpPr txBox="1"/>
          <p:nvPr/>
        </p:nvSpPr>
        <p:spPr>
          <a:xfrm>
            <a:off x="500034" y="4214818"/>
            <a:ext cx="792961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Hz. Peygamber, </a:t>
            </a:r>
            <a:r>
              <a:rPr lang="tr-TR" sz="2800" b="1" dirty="0" smtClean="0"/>
              <a:t>“İman nedir?” </a:t>
            </a:r>
            <a:r>
              <a:rPr lang="tr-TR" sz="2800" dirty="0" smtClean="0"/>
              <a:t>sorusuna: </a:t>
            </a:r>
            <a:r>
              <a:rPr lang="tr-TR" sz="2800" b="1" dirty="0" smtClean="0"/>
              <a:t>“İman; Allah’a, meleklerine, kitaplarına, peygamberlerine, </a:t>
            </a:r>
            <a:r>
              <a:rPr lang="tr-TR" sz="2800" b="1" dirty="0" err="1" smtClean="0"/>
              <a:t>ahiret</a:t>
            </a:r>
            <a:r>
              <a:rPr lang="tr-TR" sz="2800" b="1" dirty="0" smtClean="0"/>
              <a:t> gününe, hayır ve şerrin Allah’tan olduğuna inanmandır.” </a:t>
            </a:r>
            <a:r>
              <a:rPr lang="tr-TR" sz="2800" dirty="0" smtClean="0"/>
              <a:t>şeklinde cevap vermiştir. </a:t>
            </a:r>
          </a:p>
          <a:p>
            <a:pPr algn="ctr"/>
            <a:r>
              <a:rPr lang="tr-TR" sz="2800" dirty="0" smtClean="0"/>
              <a:t>(</a:t>
            </a:r>
            <a:r>
              <a:rPr lang="tr-TR" sz="2800" dirty="0" err="1" smtClean="0"/>
              <a:t>Müslüm</a:t>
            </a:r>
            <a:r>
              <a:rPr lang="tr-TR" sz="2800" dirty="0" smtClean="0"/>
              <a:t>, İman,1)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4.1. Allah’a İman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329114" cy="4525963"/>
          </a:xfrm>
        </p:spPr>
        <p:txBody>
          <a:bodyPr/>
          <a:lstStyle/>
          <a:p>
            <a:pPr algn="ctr">
              <a:buNone/>
            </a:pPr>
            <a:r>
              <a:rPr lang="tr-TR" dirty="0" smtClean="0"/>
              <a:t>Yüce Allah’a iman; onun varlığına, birliğine, sonsuz güç sahibi olduğuna ve evrendeki bütün varlıkları yoktan var ettiğine inanmak demektir.</a:t>
            </a:r>
            <a:endParaRPr lang="tr-TR" dirty="0"/>
          </a:p>
        </p:txBody>
      </p:sp>
      <p:pic>
        <p:nvPicPr>
          <p:cNvPr id="6146" name="Picture 2" descr="http://www.ekspresgazete.com/pics/haber/14047988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500306"/>
            <a:ext cx="3933825" cy="2257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Allah’ın Sıfatları</a:t>
            </a:r>
            <a:endParaRPr lang="tr-TR" b="1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800" dirty="0" err="1" smtClean="0"/>
              <a:t>Zâti</a:t>
            </a:r>
            <a:r>
              <a:rPr lang="tr-TR" sz="2800" dirty="0" smtClean="0"/>
              <a:t> Sıfatlar</a:t>
            </a:r>
            <a:endParaRPr lang="tr-TR" sz="2800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1142976" y="2174875"/>
            <a:ext cx="3643338" cy="3951288"/>
          </a:xfrm>
        </p:spPr>
        <p:txBody>
          <a:bodyPr/>
          <a:lstStyle/>
          <a:p>
            <a:r>
              <a:rPr lang="tr-TR" dirty="0" smtClean="0"/>
              <a:t>Vücut</a:t>
            </a:r>
          </a:p>
          <a:p>
            <a:r>
              <a:rPr lang="tr-TR" dirty="0" smtClean="0"/>
              <a:t>Kıdem</a:t>
            </a:r>
          </a:p>
          <a:p>
            <a:r>
              <a:rPr lang="tr-TR" dirty="0" smtClean="0"/>
              <a:t>Beka</a:t>
            </a:r>
          </a:p>
          <a:p>
            <a:r>
              <a:rPr lang="tr-TR" dirty="0" smtClean="0"/>
              <a:t>Vahdaniyet</a:t>
            </a:r>
          </a:p>
          <a:p>
            <a:r>
              <a:rPr lang="tr-TR" dirty="0" err="1" smtClean="0"/>
              <a:t>Muhalefetün</a:t>
            </a:r>
            <a:r>
              <a:rPr lang="tr-TR" dirty="0" smtClean="0"/>
              <a:t> </a:t>
            </a:r>
            <a:r>
              <a:rPr lang="tr-TR" dirty="0" err="1" smtClean="0"/>
              <a:t>lil</a:t>
            </a:r>
            <a:r>
              <a:rPr lang="tr-TR" dirty="0" smtClean="0"/>
              <a:t> </a:t>
            </a:r>
            <a:r>
              <a:rPr lang="tr-TR" dirty="0" err="1" smtClean="0"/>
              <a:t>havâdis</a:t>
            </a:r>
            <a:endParaRPr lang="tr-TR" dirty="0" smtClean="0"/>
          </a:p>
          <a:p>
            <a:r>
              <a:rPr lang="tr-TR" dirty="0" smtClean="0"/>
              <a:t>Kıyam </a:t>
            </a:r>
            <a:r>
              <a:rPr lang="tr-TR" dirty="0" err="1" smtClean="0"/>
              <a:t>bi</a:t>
            </a:r>
            <a:r>
              <a:rPr lang="tr-TR" dirty="0" smtClean="0"/>
              <a:t> </a:t>
            </a:r>
            <a:r>
              <a:rPr lang="tr-TR" dirty="0" err="1" smtClean="0"/>
              <a:t>nefsihi</a:t>
            </a:r>
            <a:endParaRPr lang="tr-TR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800" dirty="0" err="1" smtClean="0"/>
              <a:t>Subutî</a:t>
            </a:r>
            <a:r>
              <a:rPr lang="tr-TR" sz="2800" dirty="0" smtClean="0"/>
              <a:t> Sıfatlar</a:t>
            </a:r>
            <a:endParaRPr lang="tr-TR" sz="2800" dirty="0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500694" y="2174875"/>
            <a:ext cx="3186106" cy="3951288"/>
          </a:xfrm>
        </p:spPr>
        <p:txBody>
          <a:bodyPr/>
          <a:lstStyle/>
          <a:p>
            <a:r>
              <a:rPr lang="tr-TR" dirty="0" smtClean="0"/>
              <a:t>Hayat</a:t>
            </a:r>
          </a:p>
          <a:p>
            <a:r>
              <a:rPr lang="tr-TR" dirty="0" smtClean="0"/>
              <a:t>İlim</a:t>
            </a:r>
          </a:p>
          <a:p>
            <a:r>
              <a:rPr lang="tr-TR" dirty="0" smtClean="0"/>
              <a:t>Semi</a:t>
            </a:r>
          </a:p>
          <a:p>
            <a:r>
              <a:rPr lang="tr-TR" dirty="0" smtClean="0"/>
              <a:t>Basar</a:t>
            </a:r>
          </a:p>
          <a:p>
            <a:r>
              <a:rPr lang="tr-TR" dirty="0" smtClean="0"/>
              <a:t>İrade</a:t>
            </a:r>
          </a:p>
          <a:p>
            <a:r>
              <a:rPr lang="tr-TR" dirty="0" smtClean="0"/>
              <a:t>Kudret</a:t>
            </a:r>
          </a:p>
          <a:p>
            <a:r>
              <a:rPr lang="tr-TR" dirty="0" smtClean="0"/>
              <a:t>Kelam</a:t>
            </a:r>
          </a:p>
          <a:p>
            <a:r>
              <a:rPr lang="tr-TR" dirty="0" smtClean="0"/>
              <a:t>Tekvin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4.2. Meleklere İman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500174"/>
            <a:ext cx="8472518" cy="19716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/>
              <a:t>“Şunu bilin ki üzerinizde bekçiler, değerli yazıcılar vardır. Onlar yapmakta olduklarınızı bilir.” </a:t>
            </a:r>
          </a:p>
          <a:p>
            <a:pPr algn="ctr">
              <a:buNone/>
            </a:pPr>
            <a:r>
              <a:rPr lang="tr-TR" dirty="0" smtClean="0"/>
              <a:t>(</a:t>
            </a:r>
            <a:r>
              <a:rPr lang="tr-TR" dirty="0" err="1" smtClean="0"/>
              <a:t>İnfitâr</a:t>
            </a:r>
            <a:r>
              <a:rPr lang="tr-TR" dirty="0" smtClean="0"/>
              <a:t> Suresi 10-12 ayetler)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214414" y="3286124"/>
            <a:ext cx="7072362" cy="181588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r"/>
            <a:r>
              <a:rPr lang="tr-TR" sz="2800" b="1" dirty="0" smtClean="0"/>
              <a:t>Bazı Melekler: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Cebrail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Azrail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Mikail</a:t>
            </a:r>
          </a:p>
          <a:p>
            <a:pPr>
              <a:buFont typeface="Arial" pitchFamily="34" charset="0"/>
              <a:buChar char="•"/>
            </a:pPr>
            <a:endParaRPr lang="tr-TR" sz="2800" dirty="0" smtClean="0"/>
          </a:p>
          <a:p>
            <a:pPr>
              <a:buFont typeface="Arial" pitchFamily="34" charset="0"/>
              <a:buChar char="•"/>
            </a:pPr>
            <a:r>
              <a:rPr lang="tr-TR" sz="2800" dirty="0" smtClean="0"/>
              <a:t>İsrafil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err="1" smtClean="0"/>
              <a:t>Kiramen</a:t>
            </a:r>
            <a:r>
              <a:rPr lang="tr-TR" sz="2800" dirty="0" smtClean="0"/>
              <a:t> Katibin</a:t>
            </a:r>
          </a:p>
          <a:p>
            <a:pPr>
              <a:buFont typeface="Arial" pitchFamily="34" charset="0"/>
              <a:buChar char="•"/>
            </a:pPr>
            <a:r>
              <a:rPr lang="tr-TR" sz="2800" dirty="0" err="1" smtClean="0"/>
              <a:t>Münker</a:t>
            </a:r>
            <a:r>
              <a:rPr lang="tr-TR" sz="2800" dirty="0" smtClean="0"/>
              <a:t>-</a:t>
            </a:r>
            <a:r>
              <a:rPr lang="tr-TR" sz="2800" dirty="0" err="1" smtClean="0"/>
              <a:t>Nekir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Meleklerin Özellikleri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Nurdan yaratılmışlardır.</a:t>
            </a:r>
          </a:p>
          <a:p>
            <a:r>
              <a:rPr lang="tr-TR" sz="2400" dirty="0" smtClean="0"/>
              <a:t>Yeme,içme, evlenme, çoğalma gibi özellikleri yoktur.</a:t>
            </a:r>
          </a:p>
          <a:p>
            <a:r>
              <a:rPr lang="tr-TR" sz="2400" dirty="0" smtClean="0"/>
              <a:t>Sürekli Allah’a ibadet ve itaat ederler.</a:t>
            </a:r>
          </a:p>
          <a:p>
            <a:r>
              <a:rPr lang="tr-TR" sz="2400" dirty="0" smtClean="0"/>
              <a:t>Günah işleyemezler.</a:t>
            </a:r>
          </a:p>
          <a:p>
            <a:r>
              <a:rPr lang="tr-TR" sz="2400" dirty="0" smtClean="0"/>
              <a:t>İradeleri yoktur.</a:t>
            </a:r>
          </a:p>
          <a:p>
            <a:r>
              <a:rPr lang="tr-TR" sz="2400" dirty="0" smtClean="0"/>
              <a:t>Farklı şekil ve suretlere bürünebilirler.</a:t>
            </a:r>
          </a:p>
          <a:p>
            <a:r>
              <a:rPr lang="tr-TR" sz="2400" dirty="0" smtClean="0"/>
              <a:t>Bazılarının özel görevleri vardır.</a:t>
            </a:r>
          </a:p>
          <a:p>
            <a:r>
              <a:rPr lang="tr-TR" sz="2400" dirty="0" smtClean="0"/>
              <a:t>Cinsiyetleri yoktur.</a:t>
            </a:r>
          </a:p>
          <a:p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4.3. Kitaplara İman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425767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400" dirty="0" smtClean="0"/>
              <a:t>Yüce Allah tarafından indirilen kutsal kitaplar olan; </a:t>
            </a:r>
            <a:r>
              <a:rPr lang="tr-TR" sz="2400" b="1" dirty="0" smtClean="0"/>
              <a:t>Tevrat, Zebur, İncil</a:t>
            </a:r>
            <a:r>
              <a:rPr lang="tr-TR" sz="2400" dirty="0" smtClean="0"/>
              <a:t>’in Allah’tan gönderilmiş haline ve </a:t>
            </a:r>
            <a:r>
              <a:rPr lang="tr-TR" sz="2400" b="1" dirty="0" err="1" smtClean="0"/>
              <a:t>Kur’an</a:t>
            </a:r>
            <a:r>
              <a:rPr lang="tr-TR" sz="2400" b="1" dirty="0" smtClean="0"/>
              <a:t>-ı Kerim</a:t>
            </a:r>
            <a:r>
              <a:rPr lang="tr-TR" sz="2400" dirty="0" smtClean="0"/>
              <a:t>’e iman etmektir.</a:t>
            </a:r>
          </a:p>
          <a:p>
            <a:r>
              <a:rPr lang="tr-TR" sz="2400" dirty="0" smtClean="0"/>
              <a:t>Tevrat </a:t>
            </a:r>
            <a:r>
              <a:rPr lang="tr-TR" sz="2400" b="1" dirty="0" smtClean="0"/>
              <a:t>Hz. Musa</a:t>
            </a:r>
            <a:r>
              <a:rPr lang="tr-TR" sz="2400" dirty="0" smtClean="0"/>
              <a:t>(a.s.)’ya,</a:t>
            </a:r>
          </a:p>
          <a:p>
            <a:r>
              <a:rPr lang="tr-TR" sz="2400" dirty="0" smtClean="0"/>
              <a:t>Zebur </a:t>
            </a:r>
            <a:r>
              <a:rPr lang="tr-TR" sz="2400" b="1" dirty="0" smtClean="0"/>
              <a:t>Hz. </a:t>
            </a:r>
            <a:r>
              <a:rPr lang="tr-TR" sz="2400" b="1" dirty="0" err="1" smtClean="0"/>
              <a:t>Davud</a:t>
            </a:r>
            <a:r>
              <a:rPr lang="tr-TR" sz="2400" dirty="0" smtClean="0"/>
              <a:t>(a.s.)’a,</a:t>
            </a:r>
          </a:p>
          <a:p>
            <a:r>
              <a:rPr lang="tr-TR" sz="2400" dirty="0" smtClean="0"/>
              <a:t>İncil </a:t>
            </a:r>
            <a:r>
              <a:rPr lang="tr-TR" sz="2400" b="1" dirty="0" smtClean="0"/>
              <a:t>Hz. İsa</a:t>
            </a:r>
            <a:r>
              <a:rPr lang="tr-TR" sz="2400" dirty="0" smtClean="0"/>
              <a:t>(a.s.)’ya,</a:t>
            </a:r>
          </a:p>
          <a:p>
            <a:r>
              <a:rPr lang="tr-TR" sz="2400" dirty="0" err="1" smtClean="0"/>
              <a:t>Kur’an</a:t>
            </a:r>
            <a:r>
              <a:rPr lang="tr-TR" sz="2400" dirty="0" smtClean="0"/>
              <a:t>-ı Kerim </a:t>
            </a:r>
            <a:r>
              <a:rPr lang="tr-TR" sz="2400" b="1" dirty="0" smtClean="0"/>
              <a:t>Hz. Muhammed</a:t>
            </a:r>
            <a:r>
              <a:rPr lang="tr-TR" sz="2400" dirty="0" smtClean="0"/>
              <a:t>(s.a.v.)’e gönderilmiştir.</a:t>
            </a:r>
            <a:endParaRPr lang="tr-TR" sz="2400" dirty="0"/>
          </a:p>
        </p:txBody>
      </p:sp>
      <p:pic>
        <p:nvPicPr>
          <p:cNvPr id="5" name="Resim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7000"/>
          <a:stretch/>
        </p:blipFill>
        <p:spPr>
          <a:xfrm>
            <a:off x="4823552" y="2428868"/>
            <a:ext cx="4320480" cy="29280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 4.4. Peygamberlere İman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448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400" dirty="0" smtClean="0"/>
              <a:t>İlk insan ve ilk peygamber Hz. Adem(a.s.)’den son peygamber Hz. Muhammed(s.a.v.)’e kadar gelmiş geçmiş tüm peygamberlerin Allah’ın elçisi olduğunu kabul etmektir.</a:t>
            </a:r>
            <a:endParaRPr lang="tr-TR" sz="24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785786" y="3000372"/>
            <a:ext cx="5085559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Peygamberlerin Özellikleri: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Sıdk: </a:t>
            </a:r>
            <a:r>
              <a:rPr lang="tr-TR" sz="2400" dirty="0" smtClean="0"/>
              <a:t>Doğru sözlü (Dürüst)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Emanet: </a:t>
            </a:r>
            <a:r>
              <a:rPr lang="tr-TR" sz="2400" dirty="0" smtClean="0"/>
              <a:t>Güvenilir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err="1" smtClean="0"/>
              <a:t>Fetanet</a:t>
            </a:r>
            <a:r>
              <a:rPr lang="tr-TR" sz="2400" b="1" dirty="0" smtClean="0"/>
              <a:t>: </a:t>
            </a:r>
            <a:r>
              <a:rPr lang="tr-TR" sz="2400" dirty="0" smtClean="0"/>
              <a:t>Zeki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İsmet: </a:t>
            </a:r>
            <a:r>
              <a:rPr lang="tr-TR" sz="2400" dirty="0" smtClean="0"/>
              <a:t>Günahsız (Günahtan korunmuş)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Tebliğ: </a:t>
            </a:r>
            <a:r>
              <a:rPr lang="tr-TR" sz="2400" dirty="0" smtClean="0"/>
              <a:t>İslam mesajını yayma</a:t>
            </a:r>
          </a:p>
          <a:p>
            <a:pPr>
              <a:buFont typeface="Arial" pitchFamily="34" charset="0"/>
              <a:buChar char="•"/>
            </a:pPr>
            <a:endParaRPr lang="tr-T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Kur’an’da</a:t>
            </a:r>
            <a:r>
              <a:rPr lang="tr-TR" b="1" dirty="0" smtClean="0"/>
              <a:t> Adı Geçen Peygamberler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 numCol="3">
            <a:normAutofit/>
          </a:bodyPr>
          <a:lstStyle/>
          <a:p>
            <a:r>
              <a:rPr lang="tr-TR" sz="2400" b="1" dirty="0" smtClean="0"/>
              <a:t>Hz. Adem</a:t>
            </a:r>
          </a:p>
          <a:p>
            <a:r>
              <a:rPr lang="tr-TR" sz="2400" b="1" dirty="0" smtClean="0"/>
              <a:t>Hz. İdris</a:t>
            </a:r>
          </a:p>
          <a:p>
            <a:r>
              <a:rPr lang="tr-TR" sz="2400" b="1" dirty="0" smtClean="0"/>
              <a:t>Hz. Nuh</a:t>
            </a:r>
          </a:p>
          <a:p>
            <a:r>
              <a:rPr lang="tr-TR" sz="2400" b="1" dirty="0" smtClean="0"/>
              <a:t>Hz. </a:t>
            </a:r>
            <a:r>
              <a:rPr lang="tr-TR" sz="2400" b="1" dirty="0" err="1" smtClean="0"/>
              <a:t>Hud</a:t>
            </a:r>
            <a:endParaRPr lang="tr-TR" sz="2400" b="1" dirty="0" smtClean="0"/>
          </a:p>
          <a:p>
            <a:r>
              <a:rPr lang="tr-TR" sz="2400" b="1" dirty="0" smtClean="0"/>
              <a:t>Hz. Salih</a:t>
            </a:r>
          </a:p>
          <a:p>
            <a:r>
              <a:rPr lang="tr-TR" sz="2400" b="1" dirty="0" smtClean="0"/>
              <a:t>Hz. </a:t>
            </a:r>
            <a:r>
              <a:rPr lang="tr-TR" sz="2400" b="1" dirty="0" err="1" smtClean="0"/>
              <a:t>Lut</a:t>
            </a:r>
            <a:endParaRPr lang="tr-TR" sz="2400" b="1" dirty="0" smtClean="0"/>
          </a:p>
          <a:p>
            <a:r>
              <a:rPr lang="tr-TR" sz="2400" b="1" dirty="0" smtClean="0"/>
              <a:t>Hz. İbrahim</a:t>
            </a:r>
          </a:p>
          <a:p>
            <a:r>
              <a:rPr lang="tr-TR" sz="2400" b="1" dirty="0" smtClean="0"/>
              <a:t>Hz. İsmail</a:t>
            </a:r>
          </a:p>
          <a:p>
            <a:endParaRPr lang="tr-TR" sz="2400" b="1" dirty="0" smtClean="0"/>
          </a:p>
          <a:p>
            <a:endParaRPr lang="tr-TR" sz="2400" b="1" dirty="0" smtClean="0"/>
          </a:p>
          <a:p>
            <a:r>
              <a:rPr lang="tr-TR" sz="2400" b="1" dirty="0" smtClean="0"/>
              <a:t>Hz. İshak</a:t>
            </a:r>
          </a:p>
          <a:p>
            <a:r>
              <a:rPr lang="tr-TR" sz="2400" b="1" dirty="0" smtClean="0"/>
              <a:t>Hz. Yakup</a:t>
            </a:r>
          </a:p>
          <a:p>
            <a:r>
              <a:rPr lang="tr-TR" sz="2400" b="1" dirty="0" smtClean="0"/>
              <a:t>Hz. Yusuf</a:t>
            </a:r>
          </a:p>
          <a:p>
            <a:r>
              <a:rPr lang="tr-TR" sz="2400" b="1" dirty="0" smtClean="0"/>
              <a:t>Hz. </a:t>
            </a:r>
            <a:r>
              <a:rPr lang="tr-TR" sz="2400" b="1" dirty="0" err="1" smtClean="0"/>
              <a:t>Şuayp</a:t>
            </a:r>
            <a:endParaRPr lang="tr-TR" sz="2400" b="1" dirty="0" smtClean="0"/>
          </a:p>
          <a:p>
            <a:r>
              <a:rPr lang="tr-TR" sz="2400" b="1" dirty="0" smtClean="0"/>
              <a:t>Hz. Harun</a:t>
            </a:r>
          </a:p>
          <a:p>
            <a:r>
              <a:rPr lang="tr-TR" sz="2400" b="1" dirty="0" smtClean="0"/>
              <a:t>Hz. Musa</a:t>
            </a:r>
          </a:p>
          <a:p>
            <a:r>
              <a:rPr lang="tr-TR" sz="2400" b="1" dirty="0" smtClean="0"/>
              <a:t>Hz. </a:t>
            </a:r>
            <a:r>
              <a:rPr lang="tr-TR" sz="2400" b="1" dirty="0" err="1" smtClean="0"/>
              <a:t>Davud</a:t>
            </a:r>
            <a:endParaRPr lang="tr-TR" sz="2400" b="1" dirty="0" smtClean="0"/>
          </a:p>
          <a:p>
            <a:r>
              <a:rPr lang="tr-TR" sz="2400" b="1" dirty="0" smtClean="0"/>
              <a:t>Hz. Süleyman</a:t>
            </a:r>
          </a:p>
          <a:p>
            <a:endParaRPr lang="tr-TR" sz="2400" b="1" dirty="0" smtClean="0"/>
          </a:p>
          <a:p>
            <a:endParaRPr lang="tr-TR" sz="2400" b="1" dirty="0" smtClean="0"/>
          </a:p>
          <a:p>
            <a:r>
              <a:rPr lang="tr-TR" sz="2400" b="1" dirty="0" smtClean="0"/>
              <a:t>Hz. Eyüp</a:t>
            </a:r>
          </a:p>
          <a:p>
            <a:r>
              <a:rPr lang="tr-TR" sz="2400" b="1" dirty="0" smtClean="0"/>
              <a:t>Hz. </a:t>
            </a:r>
            <a:r>
              <a:rPr lang="tr-TR" sz="2400" b="1" dirty="0" err="1" smtClean="0"/>
              <a:t>Zülkifl</a:t>
            </a:r>
            <a:endParaRPr lang="tr-TR" sz="2400" b="1" dirty="0" smtClean="0"/>
          </a:p>
          <a:p>
            <a:r>
              <a:rPr lang="tr-TR" sz="2400" b="1" dirty="0" smtClean="0"/>
              <a:t>Hz. Zekeriya</a:t>
            </a:r>
          </a:p>
          <a:p>
            <a:r>
              <a:rPr lang="tr-TR" sz="2400" b="1" dirty="0" smtClean="0"/>
              <a:t>Hz. Yahya</a:t>
            </a:r>
          </a:p>
          <a:p>
            <a:r>
              <a:rPr lang="tr-TR" sz="2400" b="1" dirty="0" smtClean="0"/>
              <a:t>Hz. İsa</a:t>
            </a:r>
          </a:p>
          <a:p>
            <a:r>
              <a:rPr lang="tr-TR" sz="2400" b="1" dirty="0" smtClean="0"/>
              <a:t>Hz. Muhammed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85998" y="71414"/>
            <a:ext cx="4171952" cy="1214446"/>
          </a:xfrm>
        </p:spPr>
        <p:txBody>
          <a:bodyPr/>
          <a:lstStyle/>
          <a:p>
            <a:r>
              <a:rPr lang="tr-TR" b="1" dirty="0" smtClean="0">
                <a:solidFill>
                  <a:schemeClr val="tx2">
                    <a:lumMod val="50000"/>
                  </a:schemeClr>
                </a:solidFill>
              </a:rPr>
              <a:t>ALLAH İNANCI</a:t>
            </a:r>
            <a:endParaRPr lang="tr-TR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743200" y="5857892"/>
            <a:ext cx="6400800" cy="1000108"/>
          </a:xfrm>
        </p:spPr>
        <p:txBody>
          <a:bodyPr>
            <a:normAutofit fontScale="92500" lnSpcReduction="20000"/>
          </a:bodyPr>
          <a:lstStyle/>
          <a:p>
            <a:pPr algn="r">
              <a:spcBef>
                <a:spcPts val="0"/>
              </a:spcBef>
            </a:pPr>
            <a:r>
              <a:rPr lang="tr-TR" dirty="0" smtClean="0">
                <a:solidFill>
                  <a:schemeClr val="tx1"/>
                </a:solidFill>
              </a:rPr>
              <a:t>10. SINIF 1. ÜNİTE </a:t>
            </a:r>
          </a:p>
          <a:p>
            <a:pPr algn="r"/>
            <a:r>
              <a:rPr lang="tr-TR" dirty="0" smtClean="0">
                <a:solidFill>
                  <a:schemeClr val="tx1"/>
                </a:solidFill>
              </a:rPr>
              <a:t>ÖĞRENME ALANI: İNANÇ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img-0.onedio.com/img/raw/544117992bc9808b7d5cccd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000107"/>
            <a:ext cx="5429288" cy="54292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4.5. Kadere İman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3071802" y="2428868"/>
            <a:ext cx="1285884" cy="1214446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KADER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7715272" y="4857760"/>
            <a:ext cx="1285884" cy="1214446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KAZA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14282" y="1500174"/>
            <a:ext cx="1928826" cy="91440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Ölçmektir.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14282" y="2571744"/>
            <a:ext cx="1928826" cy="91440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Planlamaktır.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14282" y="3643314"/>
            <a:ext cx="1928826" cy="91440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Takdir etmektir.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5143504" y="2143116"/>
            <a:ext cx="3857652" cy="178595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Yüce Allah’ın sınırsız bilgisiyle evrende meydana gelecek olayları önceden bilip takdir etmesine denir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0" name="9 Yuvarlatılmış Dikdörtgen"/>
          <p:cNvSpPr/>
          <p:nvPr/>
        </p:nvSpPr>
        <p:spPr>
          <a:xfrm>
            <a:off x="2714612" y="4572008"/>
            <a:ext cx="3857652" cy="1785950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Allah tarafından takdir edilen olayların yeri ve zamanı geldiğinde yine Allah’ın iradesi dahilinde gerçekleşmesine denir.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10 Sağ Ok"/>
          <p:cNvSpPr/>
          <p:nvPr/>
        </p:nvSpPr>
        <p:spPr>
          <a:xfrm>
            <a:off x="4429124" y="2643182"/>
            <a:ext cx="906970" cy="71438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2" name="11 Sağ Ok"/>
          <p:cNvSpPr/>
          <p:nvPr/>
        </p:nvSpPr>
        <p:spPr>
          <a:xfrm rot="10800000">
            <a:off x="2143109" y="2714620"/>
            <a:ext cx="906970" cy="71438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3" name="12 Sağ Ok"/>
          <p:cNvSpPr/>
          <p:nvPr/>
        </p:nvSpPr>
        <p:spPr>
          <a:xfrm rot="10800000">
            <a:off x="6643702" y="5072074"/>
            <a:ext cx="978408" cy="71438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İnsanın Yapısı</a:t>
            </a:r>
            <a:endParaRPr lang="tr-TR" sz="4000" b="1" dirty="0"/>
          </a:p>
        </p:txBody>
      </p:sp>
      <p:sp>
        <p:nvSpPr>
          <p:cNvPr id="4" name="3 Oval"/>
          <p:cNvSpPr/>
          <p:nvPr/>
        </p:nvSpPr>
        <p:spPr>
          <a:xfrm>
            <a:off x="928662" y="1214422"/>
            <a:ext cx="1928826" cy="1071570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İNSAN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14282" y="2800352"/>
            <a:ext cx="914400" cy="914400"/>
          </a:xfrm>
          <a:prstGeom prst="roundRect">
            <a:avLst/>
          </a:prstGeom>
          <a:solidFill>
            <a:srgbClr val="FF0000">
              <a:alpha val="54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AKIL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500298" y="2786058"/>
            <a:ext cx="914400" cy="914400"/>
          </a:xfrm>
          <a:prstGeom prst="roundRect">
            <a:avLst/>
          </a:prstGeom>
          <a:solidFill>
            <a:srgbClr val="FF0000">
              <a:alpha val="54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İRADE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1500166" y="3000372"/>
            <a:ext cx="642942" cy="571504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ve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7 Sağ Ayraç"/>
          <p:cNvSpPr/>
          <p:nvPr/>
        </p:nvSpPr>
        <p:spPr>
          <a:xfrm rot="5400000">
            <a:off x="1714480" y="2928934"/>
            <a:ext cx="642942" cy="2500330"/>
          </a:xfrm>
          <a:prstGeom prst="rightBrace">
            <a:avLst>
              <a:gd name="adj1" fmla="val 23823"/>
              <a:gd name="adj2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Yuvarlatılmış Dikdörtgen"/>
          <p:cNvSpPr/>
          <p:nvPr/>
        </p:nvSpPr>
        <p:spPr>
          <a:xfrm>
            <a:off x="428596" y="4714884"/>
            <a:ext cx="3143272" cy="928694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sahibidir.</a:t>
            </a:r>
            <a:endParaRPr lang="tr-TR" b="1" dirty="0">
              <a:solidFill>
                <a:schemeClr val="tx1"/>
              </a:solidFill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5286380" y="3429000"/>
            <a:ext cx="357190" cy="21431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flipV="1">
            <a:off x="5286380" y="3143248"/>
            <a:ext cx="357190" cy="142876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Yuvarlatılmış Dikdörtgen"/>
          <p:cNvSpPr/>
          <p:nvPr/>
        </p:nvSpPr>
        <p:spPr>
          <a:xfrm>
            <a:off x="5715008" y="2571744"/>
            <a:ext cx="1571636" cy="642942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SORUMLU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5715008" y="3571876"/>
            <a:ext cx="1571636" cy="642942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ÜSTÜN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4" name="13 Oval"/>
          <p:cNvSpPr/>
          <p:nvPr/>
        </p:nvSpPr>
        <p:spPr>
          <a:xfrm>
            <a:off x="4000496" y="2786058"/>
            <a:ext cx="1214446" cy="1143008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solidFill>
                  <a:schemeClr val="tx1"/>
                </a:solidFill>
              </a:rPr>
              <a:t>İNSAN</a:t>
            </a:r>
            <a:r>
              <a:rPr lang="tr-TR" dirty="0" err="1" smtClean="0">
                <a:solidFill>
                  <a:schemeClr val="tx1"/>
                </a:solidFill>
              </a:rPr>
              <a:t>ı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5" name="14 Sağ Ayraç"/>
          <p:cNvSpPr/>
          <p:nvPr/>
        </p:nvSpPr>
        <p:spPr>
          <a:xfrm>
            <a:off x="3357554" y="2357430"/>
            <a:ext cx="571504" cy="1928826"/>
          </a:xfrm>
          <a:prstGeom prst="rightBrace">
            <a:avLst>
              <a:gd name="adj1" fmla="val 24174"/>
              <a:gd name="adj2" fmla="val 49061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15 Düz Ok Bağlayıcısı"/>
          <p:cNvCxnSpPr/>
          <p:nvPr/>
        </p:nvCxnSpPr>
        <p:spPr>
          <a:xfrm rot="10800000" flipV="1">
            <a:off x="714349" y="2214554"/>
            <a:ext cx="571504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500299" y="2214554"/>
            <a:ext cx="500066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17 Oval"/>
          <p:cNvSpPr/>
          <p:nvPr/>
        </p:nvSpPr>
        <p:spPr>
          <a:xfrm>
            <a:off x="7786710" y="2928934"/>
            <a:ext cx="1214414" cy="1071570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bir </a:t>
            </a:r>
            <a:r>
              <a:rPr lang="tr-TR" b="1" dirty="0" smtClean="0">
                <a:solidFill>
                  <a:schemeClr val="tx1"/>
                </a:solidFill>
              </a:rPr>
              <a:t>varlık</a:t>
            </a:r>
            <a:r>
              <a:rPr lang="tr-TR" dirty="0" smtClean="0">
                <a:solidFill>
                  <a:schemeClr val="tx1"/>
                </a:solidFill>
              </a:rPr>
              <a:t> yapar.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19" name="18 Düz Ok Bağlayıcısı"/>
          <p:cNvCxnSpPr/>
          <p:nvPr/>
        </p:nvCxnSpPr>
        <p:spPr>
          <a:xfrm flipV="1">
            <a:off x="7358082" y="3500438"/>
            <a:ext cx="357190" cy="285752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7358082" y="3143248"/>
            <a:ext cx="357190" cy="21431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Oval"/>
          <p:cNvSpPr/>
          <p:nvPr/>
        </p:nvSpPr>
        <p:spPr>
          <a:xfrm>
            <a:off x="4714876" y="2643182"/>
            <a:ext cx="4214842" cy="357190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u="sng" dirty="0" smtClean="0">
                <a:solidFill>
                  <a:schemeClr val="tx1"/>
                </a:solidFill>
              </a:rPr>
              <a:t>Cüz-i İrade</a:t>
            </a:r>
          </a:p>
          <a:p>
            <a:pPr algn="ctr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Okuma</a:t>
            </a:r>
          </a:p>
          <a:p>
            <a:pPr algn="ctr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Çalışma</a:t>
            </a:r>
          </a:p>
          <a:p>
            <a:pPr algn="ctr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Başarılı veya Başarısız olma</a:t>
            </a:r>
          </a:p>
          <a:p>
            <a:pPr algn="ctr">
              <a:buFont typeface="Arial" pitchFamily="34" charset="0"/>
              <a:buChar char="•"/>
            </a:pPr>
            <a:r>
              <a:rPr lang="tr-TR" sz="2400" b="1" dirty="0" smtClean="0">
                <a:solidFill>
                  <a:schemeClr val="tx1"/>
                </a:solidFill>
              </a:rPr>
              <a:t>…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214414" y="2857496"/>
            <a:ext cx="235833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u="sng" dirty="0" err="1" smtClean="0"/>
              <a:t>Küll</a:t>
            </a:r>
            <a:r>
              <a:rPr lang="tr-TR" sz="2400" b="1" u="sng" dirty="0" smtClean="0"/>
              <a:t>-i İrade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Cinsiyet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Fiziki özellikler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Anne-baba (aile)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Doğum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Ölüm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…</a:t>
            </a:r>
            <a:endParaRPr lang="tr-TR" sz="2400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571472" y="285728"/>
            <a:ext cx="8072494" cy="1500198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u="sng" dirty="0" smtClean="0">
                <a:solidFill>
                  <a:schemeClr val="tx1"/>
                </a:solidFill>
              </a:rPr>
              <a:t>Cüz-i İrade</a:t>
            </a:r>
            <a:r>
              <a:rPr lang="tr-TR" sz="2000" b="1" dirty="0" smtClean="0">
                <a:solidFill>
                  <a:schemeClr val="tx1"/>
                </a:solidFill>
              </a:rPr>
              <a:t>, Allah’ın insana sunduğu sınırlı seçim yapabilme özelliğidir.</a:t>
            </a:r>
          </a:p>
          <a:p>
            <a:pPr algn="ctr"/>
            <a:r>
              <a:rPr lang="tr-TR" sz="2000" b="1" u="sng" dirty="0" err="1" smtClean="0">
                <a:solidFill>
                  <a:schemeClr val="tx1"/>
                </a:solidFill>
              </a:rPr>
              <a:t>Küll</a:t>
            </a:r>
            <a:r>
              <a:rPr lang="tr-TR" sz="2000" b="1" u="sng" dirty="0" smtClean="0">
                <a:solidFill>
                  <a:schemeClr val="tx1"/>
                </a:solidFill>
              </a:rPr>
              <a:t>-i İrade</a:t>
            </a:r>
            <a:r>
              <a:rPr lang="tr-TR" sz="2000" b="1" dirty="0" smtClean="0">
                <a:solidFill>
                  <a:schemeClr val="tx1"/>
                </a:solidFill>
              </a:rPr>
              <a:t>, Yüce Allah’ın dilediğini yapma imkanı ve kudretidir.</a:t>
            </a:r>
            <a:endParaRPr lang="tr-TR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3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4.6. </a:t>
            </a:r>
            <a:r>
              <a:rPr lang="tr-TR" b="1" dirty="0" err="1" smtClean="0"/>
              <a:t>Ahirete</a:t>
            </a:r>
            <a:r>
              <a:rPr lang="tr-TR" b="1" dirty="0" smtClean="0"/>
              <a:t> İman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tr-TR" sz="2400" dirty="0" smtClean="0"/>
              <a:t>Bu dünya hayatından sonra, kişilerin yaşantılarına göre hak edecekleri ikinci bir yaşamın varlığına inanmaktır.</a:t>
            </a:r>
            <a:endParaRPr lang="tr-TR" sz="2400" smtClean="0"/>
          </a:p>
          <a:p>
            <a:pPr algn="ctr">
              <a:buNone/>
            </a:pPr>
            <a:endParaRPr lang="tr-TR" sz="2400" dirty="0" smtClean="0"/>
          </a:p>
          <a:p>
            <a:pPr algn="ctr">
              <a:buNone/>
            </a:pPr>
            <a:r>
              <a:rPr lang="tr-TR" sz="2400" b="1" dirty="0" smtClean="0"/>
              <a:t>“ Yine onlar, sana indirilene ve senden önce indirilene iman ederler; </a:t>
            </a:r>
            <a:r>
              <a:rPr lang="tr-TR" sz="2400" b="1" dirty="0" err="1" smtClean="0"/>
              <a:t>ahiret</a:t>
            </a:r>
            <a:r>
              <a:rPr lang="tr-TR" sz="2400" b="1" dirty="0" smtClean="0"/>
              <a:t> gününe de kesinkes inanırlar.” </a:t>
            </a:r>
          </a:p>
          <a:p>
            <a:pPr algn="ctr">
              <a:buNone/>
            </a:pPr>
            <a:r>
              <a:rPr lang="tr-TR" sz="2400" dirty="0" smtClean="0"/>
              <a:t>(Bakara Suresi, 4. ayet)</a:t>
            </a:r>
          </a:p>
          <a:p>
            <a:pPr algn="ctr">
              <a:buNone/>
            </a:pPr>
            <a:endParaRPr lang="tr-TR" sz="2400" dirty="0" smtClean="0"/>
          </a:p>
          <a:p>
            <a:pPr algn="ctr">
              <a:buNone/>
            </a:pPr>
            <a:r>
              <a:rPr lang="tr-TR" sz="2400" b="1" dirty="0" smtClean="0"/>
              <a:t>“…Allah’a ve </a:t>
            </a:r>
            <a:r>
              <a:rPr lang="tr-TR" sz="2400" b="1" dirty="0" err="1" smtClean="0"/>
              <a:t>ahiret</a:t>
            </a:r>
            <a:r>
              <a:rPr lang="tr-TR" sz="2400" b="1" dirty="0" smtClean="0"/>
              <a:t> gününe hakkıyla inanıp </a:t>
            </a:r>
            <a:r>
              <a:rPr lang="tr-TR" sz="2400" b="1" dirty="0" err="1" smtClean="0"/>
              <a:t>salih</a:t>
            </a:r>
            <a:r>
              <a:rPr lang="tr-TR" sz="2400" b="1" dirty="0" smtClean="0"/>
              <a:t> amel işleyen için Rableri katında mükafatlar vardır.” </a:t>
            </a:r>
          </a:p>
          <a:p>
            <a:pPr algn="ctr">
              <a:buNone/>
            </a:pPr>
            <a:r>
              <a:rPr lang="tr-TR" sz="2400" dirty="0" smtClean="0"/>
              <a:t>(Bakara Suresi, 62. ayet)</a:t>
            </a:r>
            <a:endParaRPr lang="tr-TR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1. Allah’ın Varlığının ve Birliğinin Delilleri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5114948"/>
          </a:xfrm>
        </p:spPr>
        <p:txBody>
          <a:bodyPr>
            <a:normAutofit/>
          </a:bodyPr>
          <a:lstStyle/>
          <a:p>
            <a:pPr algn="just"/>
            <a:r>
              <a:rPr lang="tr-TR" sz="2400" dirty="0" smtClean="0"/>
              <a:t>Allah’ın </a:t>
            </a:r>
            <a:r>
              <a:rPr lang="tr-TR" sz="2400" b="1" dirty="0" smtClean="0"/>
              <a:t>varlığına ve birliğine </a:t>
            </a:r>
            <a:r>
              <a:rPr lang="tr-TR" sz="2400" dirty="0" smtClean="0"/>
              <a:t>iman, İslam inanç esaslarının temelini oluşturur.</a:t>
            </a:r>
          </a:p>
          <a:p>
            <a:pPr algn="just"/>
            <a:r>
              <a:rPr lang="tr-TR" sz="2400" dirty="0" smtClean="0"/>
              <a:t>İslam’ı diğer dinlerin Yaratıcı inancından bu ilkeye </a:t>
            </a:r>
            <a:r>
              <a:rPr lang="tr-TR" sz="2400" b="1" dirty="0" smtClean="0"/>
              <a:t>TEVHİD</a:t>
            </a:r>
            <a:r>
              <a:rPr lang="tr-TR" sz="2400" dirty="0" smtClean="0"/>
              <a:t> diyoruz.</a:t>
            </a:r>
          </a:p>
          <a:p>
            <a:pPr algn="just"/>
            <a:r>
              <a:rPr lang="tr-TR" sz="2400" dirty="0" err="1" smtClean="0"/>
              <a:t>Tevhid</a:t>
            </a:r>
            <a:r>
              <a:rPr lang="tr-TR" sz="2400" dirty="0" smtClean="0"/>
              <a:t> </a:t>
            </a:r>
            <a:r>
              <a:rPr lang="tr-TR" sz="2400" b="1" dirty="0" smtClean="0"/>
              <a:t>(Birlemek)</a:t>
            </a:r>
            <a:r>
              <a:rPr lang="tr-TR" sz="2400" dirty="0" smtClean="0"/>
              <a:t>,Allah’ın var olduğunun yanı sıra mutlak olarak </a:t>
            </a:r>
            <a:r>
              <a:rPr lang="tr-TR" sz="2400" b="1" dirty="0" smtClean="0"/>
              <a:t>TEK</a:t>
            </a:r>
            <a:r>
              <a:rPr lang="tr-TR" sz="2400" dirty="0" smtClean="0"/>
              <a:t> olduğunu da kabul etmek demektir. </a:t>
            </a:r>
          </a:p>
          <a:p>
            <a:pPr algn="just"/>
            <a:r>
              <a:rPr lang="tr-TR" sz="2400" dirty="0" smtClean="0"/>
              <a:t>Bu inanç, “La ilahe illallah” (</a:t>
            </a:r>
            <a:r>
              <a:rPr lang="tr-TR" sz="2400" b="1" dirty="0" smtClean="0"/>
              <a:t>Kelime-i </a:t>
            </a:r>
            <a:r>
              <a:rPr lang="tr-TR" sz="2400" b="1" dirty="0" err="1" smtClean="0"/>
              <a:t>Tevhid</a:t>
            </a:r>
            <a:r>
              <a:rPr lang="tr-TR" sz="2400" dirty="0" smtClean="0"/>
              <a:t>)</a:t>
            </a:r>
            <a:r>
              <a:rPr lang="tr-TR" sz="2400" b="1" dirty="0" smtClean="0"/>
              <a:t> </a:t>
            </a:r>
            <a:r>
              <a:rPr lang="tr-TR" sz="2400" dirty="0" smtClean="0"/>
              <a:t>ifadesiyle dile getirilir. </a:t>
            </a:r>
          </a:p>
          <a:p>
            <a:pPr algn="just"/>
            <a:endParaRPr lang="tr-TR" sz="2400" dirty="0" smtClean="0"/>
          </a:p>
          <a:p>
            <a:pPr algn="just"/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5762" y="71414"/>
            <a:ext cx="8472518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Allah’ın Varlığının ve Birliğinin Delilleri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2571768"/>
          </a:xfrm>
        </p:spPr>
        <p:txBody>
          <a:bodyPr>
            <a:normAutofit/>
          </a:bodyPr>
          <a:lstStyle/>
          <a:p>
            <a:r>
              <a:rPr lang="tr-TR" sz="2400" dirty="0" smtClean="0"/>
              <a:t>Her şeyin bir uyum ve düzene göre yaratılmış olması</a:t>
            </a:r>
          </a:p>
          <a:p>
            <a:r>
              <a:rPr lang="tr-TR" sz="2400" dirty="0" smtClean="0"/>
              <a:t>Sonradan yaratılan tüm bu varlığı yaratan bir varlık olma zorunluluğu</a:t>
            </a:r>
          </a:p>
          <a:p>
            <a:r>
              <a:rPr lang="tr-TR" sz="2400" dirty="0" smtClean="0"/>
              <a:t> Varlıkları hareket ettiren ilk çekici veya itici gücün varlığı</a:t>
            </a:r>
          </a:p>
          <a:p>
            <a:r>
              <a:rPr lang="tr-TR" sz="2400" dirty="0" smtClean="0"/>
              <a:t>Evrendeki düzenin varlığı ve bunun daimi olması</a:t>
            </a:r>
          </a:p>
        </p:txBody>
      </p:sp>
      <p:sp>
        <p:nvSpPr>
          <p:cNvPr id="4" name="3 Yuvarlatılmış Dikdörtgen"/>
          <p:cNvSpPr/>
          <p:nvPr/>
        </p:nvSpPr>
        <p:spPr>
          <a:xfrm>
            <a:off x="428596" y="3500438"/>
            <a:ext cx="8358246" cy="142876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 (İnsanlar) devenin nasıl yaratıldığına, göğün nasıl yükseldiğine, dağların nasıl dikildiğine, </a:t>
            </a:r>
            <a:r>
              <a:rPr lang="tr-TR" sz="2400" b="1" dirty="0" err="1" smtClean="0">
                <a:solidFill>
                  <a:schemeClr val="tx1"/>
                </a:solidFill>
              </a:rPr>
              <a:t>yüryüzünün</a:t>
            </a:r>
            <a:r>
              <a:rPr lang="tr-TR" sz="2400" b="1" dirty="0" smtClean="0">
                <a:solidFill>
                  <a:schemeClr val="tx1"/>
                </a:solidFill>
              </a:rPr>
              <a:t> nasıl yayıldığına bir bakmazlar mı?”</a:t>
            </a:r>
            <a:r>
              <a:rPr lang="tr-TR" sz="2400" dirty="0" smtClean="0">
                <a:solidFill>
                  <a:schemeClr val="tx1"/>
                </a:solidFill>
              </a:rPr>
              <a:t> (</a:t>
            </a:r>
            <a:r>
              <a:rPr lang="tr-TR" sz="2400" dirty="0" err="1" smtClean="0">
                <a:solidFill>
                  <a:schemeClr val="tx1"/>
                </a:solidFill>
              </a:rPr>
              <a:t>Ğaşiye</a:t>
            </a:r>
            <a:r>
              <a:rPr lang="tr-TR" sz="2400" dirty="0" smtClean="0">
                <a:solidFill>
                  <a:schemeClr val="tx1"/>
                </a:solidFill>
              </a:rPr>
              <a:t> Suresi, 17-20. ayetler)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428596" y="5143512"/>
            <a:ext cx="8358246" cy="150019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“O ki birbiri ile ahenktar yedi göğü yaratmıştır. Rahman olan Allah’ın yaratılışında hiçbir uyumsuzluk göremezsin. Gözünü çevir de bir bak, bir bozukluk görebiliyor musun”</a:t>
            </a:r>
            <a:r>
              <a:rPr lang="tr-TR" sz="2400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( Mülk Suresi, 3. ayet)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İhlas Suresi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736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/>
              <a:t>“De ki: O Allah birdir. Allah </a:t>
            </a:r>
            <a:r>
              <a:rPr lang="tr-TR" b="1" dirty="0" err="1" smtClean="0"/>
              <a:t>sameddir</a:t>
            </a:r>
            <a:r>
              <a:rPr lang="tr-TR" b="1" dirty="0" smtClean="0"/>
              <a:t>. O, doğurmamış ve doğmamıştır. Onun hiçbir dengi yoktur.”</a:t>
            </a:r>
            <a:endParaRPr lang="tr-TR" b="1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714348" y="3571876"/>
            <a:ext cx="7429552" cy="1000132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“O, göklerin ve yerin eşsiz yaratıcısıdır…”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(</a:t>
            </a:r>
            <a:r>
              <a:rPr lang="tr-TR" sz="2400" dirty="0" err="1" smtClean="0">
                <a:solidFill>
                  <a:schemeClr val="tx1"/>
                </a:solidFill>
              </a:rPr>
              <a:t>En’am</a:t>
            </a:r>
            <a:r>
              <a:rPr lang="tr-TR" sz="2400" dirty="0" smtClean="0">
                <a:solidFill>
                  <a:schemeClr val="tx1"/>
                </a:solidFill>
              </a:rPr>
              <a:t> Suresi, 101. ayet)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714348" y="4857760"/>
            <a:ext cx="7429552" cy="1000132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“İlahınız bir tek Allah’tır. Ondan başka ilah yoktur…”</a:t>
            </a:r>
            <a:r>
              <a:rPr lang="tr-TR" sz="2400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( Bakara Suresi, 163. ayet)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2. Allah Her Şeyi Yaratan, Yaşatan ve Gözetendir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43246"/>
          </a:xfrm>
        </p:spPr>
        <p:txBody>
          <a:bodyPr/>
          <a:lstStyle/>
          <a:p>
            <a:r>
              <a:rPr lang="tr-TR" b="1" dirty="0" err="1" smtClean="0"/>
              <a:t>Muhyî</a:t>
            </a:r>
            <a:r>
              <a:rPr lang="tr-TR" b="1" dirty="0" smtClean="0"/>
              <a:t>: </a:t>
            </a:r>
            <a:r>
              <a:rPr lang="tr-TR" dirty="0" smtClean="0"/>
              <a:t>Hayat veren, yaşatan</a:t>
            </a:r>
          </a:p>
          <a:p>
            <a:r>
              <a:rPr lang="tr-TR" b="1" dirty="0" smtClean="0"/>
              <a:t>Rezzak: </a:t>
            </a:r>
            <a:r>
              <a:rPr lang="tr-TR" dirty="0" smtClean="0"/>
              <a:t>Rızık veren</a:t>
            </a:r>
          </a:p>
          <a:p>
            <a:r>
              <a:rPr lang="tr-TR" b="1" dirty="0" err="1" smtClean="0"/>
              <a:t>Hafîz</a:t>
            </a:r>
            <a:r>
              <a:rPr lang="tr-TR" b="1" dirty="0" smtClean="0"/>
              <a:t>: </a:t>
            </a:r>
            <a:r>
              <a:rPr lang="tr-TR" dirty="0" smtClean="0"/>
              <a:t>Koruyan,muhafaza eden</a:t>
            </a:r>
          </a:p>
          <a:p>
            <a:r>
              <a:rPr lang="tr-TR" b="1" dirty="0" smtClean="0"/>
              <a:t>Kayyum: </a:t>
            </a:r>
            <a:r>
              <a:rPr lang="tr-TR" dirty="0" smtClean="0"/>
              <a:t>Her şeyi ayakta tutan, koruyan</a:t>
            </a:r>
          </a:p>
          <a:p>
            <a:r>
              <a:rPr lang="tr-TR" b="1" dirty="0" err="1" smtClean="0"/>
              <a:t>Rakîb</a:t>
            </a:r>
            <a:r>
              <a:rPr lang="tr-TR" b="1" dirty="0" smtClean="0"/>
              <a:t>: </a:t>
            </a:r>
            <a:r>
              <a:rPr lang="tr-TR" dirty="0" smtClean="0"/>
              <a:t>Gözeten</a:t>
            </a:r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285720" y="4643446"/>
            <a:ext cx="8143932" cy="1357322"/>
          </a:xfrm>
          <a:prstGeom prst="roundRect">
            <a:avLst/>
          </a:prstGeom>
          <a:solidFill>
            <a:srgbClr val="FFCCFF">
              <a:alpha val="59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“Bir şey yaratmak istediği zaman onun yaptığı “Ol!” demekten ibarettir. Hemen oluverir.” </a:t>
            </a:r>
            <a:r>
              <a:rPr lang="tr-TR" sz="2400" dirty="0" smtClean="0">
                <a:solidFill>
                  <a:schemeClr val="tx1"/>
                </a:solidFill>
              </a:rPr>
              <a:t>(Yasin Suresi, 82. ayet)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yadicemil.com/d/wp-content/uploads/2012/01/Gece-Dua-Eden-Muslim.jpg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/>
          <a:stretch>
            <a:fillRect/>
          </a:stretch>
        </p:blipFill>
        <p:spPr bwMode="auto">
          <a:xfrm>
            <a:off x="0" y="-24"/>
            <a:ext cx="9144000" cy="6890889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bg1"/>
                </a:solidFill>
              </a:rPr>
              <a:t>3. İnsanın Allah’la İletişimi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28596" y="1857364"/>
            <a:ext cx="35719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solidFill>
                  <a:schemeClr val="bg1"/>
                </a:solidFill>
              </a:rPr>
              <a:t>Dua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solidFill>
                  <a:schemeClr val="bg1"/>
                </a:solidFill>
              </a:rPr>
              <a:t>İbadet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solidFill>
                  <a:schemeClr val="bg1"/>
                </a:solidFill>
              </a:rPr>
              <a:t>Tövbe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err="1" smtClean="0">
                <a:solidFill>
                  <a:schemeClr val="bg1"/>
                </a:solidFill>
              </a:rPr>
              <a:t>Kur’an</a:t>
            </a:r>
            <a:r>
              <a:rPr lang="tr-TR" sz="3200" b="1" dirty="0" smtClean="0">
                <a:solidFill>
                  <a:schemeClr val="bg1"/>
                </a:solidFill>
              </a:rPr>
              <a:t> Okuma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/>
          <a:p>
            <a:r>
              <a:rPr lang="tr-TR" b="1" dirty="0" smtClean="0"/>
              <a:t>3.1. Dua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71546"/>
            <a:ext cx="8472518" cy="3311517"/>
          </a:xfrm>
        </p:spPr>
        <p:txBody>
          <a:bodyPr>
            <a:normAutofit/>
          </a:bodyPr>
          <a:lstStyle/>
          <a:p>
            <a:r>
              <a:rPr lang="tr-TR" sz="2400" dirty="0" smtClean="0"/>
              <a:t>Kelime anlamı, </a:t>
            </a:r>
            <a:r>
              <a:rPr lang="tr-TR" sz="2400" b="1" dirty="0" smtClean="0"/>
              <a:t>yalvarma</a:t>
            </a:r>
            <a:r>
              <a:rPr lang="tr-TR" sz="2400" dirty="0" smtClean="0"/>
              <a:t> veya </a:t>
            </a:r>
            <a:r>
              <a:rPr lang="tr-TR" sz="2400" b="1" dirty="0" smtClean="0"/>
              <a:t>yakarış</a:t>
            </a:r>
            <a:r>
              <a:rPr lang="tr-TR" sz="2400" dirty="0" smtClean="0"/>
              <a:t>tır.</a:t>
            </a:r>
          </a:p>
          <a:p>
            <a:r>
              <a:rPr lang="tr-TR" sz="2400" dirty="0" smtClean="0"/>
              <a:t>Terim anlamı; insanın dilek ve isteklerini sonsuz güç sahibi Yüce Allah’a iletmesi, O’na olan sevgisini ve şükrünü ifade etmesidir.</a:t>
            </a:r>
          </a:p>
          <a:p>
            <a:endParaRPr lang="tr-TR" sz="2400" dirty="0" smtClean="0"/>
          </a:p>
          <a:p>
            <a:pPr algn="ctr">
              <a:buNone/>
            </a:pPr>
            <a:r>
              <a:rPr lang="tr-TR" sz="2400" b="1" dirty="0" smtClean="0"/>
              <a:t>“Kullarım sana beni sorduğunda (söyle onlara): Ben çok yakınım. Bana dua ettiği vakit dua edenin dileğine karşılık veririm. O halde (kullarım da) benim davetime uysunlar ve bana inansınlar ki doğru yolu bulalar.” </a:t>
            </a:r>
            <a:r>
              <a:rPr lang="tr-TR" sz="2400" dirty="0" smtClean="0"/>
              <a:t>(Bakara Suresi 186. ayet)</a:t>
            </a:r>
            <a:endParaRPr lang="tr-TR" sz="2400" b="1" dirty="0"/>
          </a:p>
        </p:txBody>
      </p:sp>
      <p:pic>
        <p:nvPicPr>
          <p:cNvPr id="13316" name="Picture 4" descr="http://sendeyim.com/uploads/files/dua-sozleri_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4357694"/>
            <a:ext cx="4067163" cy="2333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3.2. İbadet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428868"/>
            <a:ext cx="4471990" cy="362585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2400" dirty="0" smtClean="0"/>
              <a:t>İbadet; Allah’a saygı ve sevgi göstermek, O’nun emirlerine uymak, rızasını kazanmak amacıyla ortaya konulan belirli tutumlar ve gerçekleştirilen davranışlar; ayrıca </a:t>
            </a:r>
            <a:r>
              <a:rPr lang="tr-TR" sz="2400" b="1" dirty="0" smtClean="0"/>
              <a:t>her türlü güzel iş</a:t>
            </a:r>
            <a:r>
              <a:rPr lang="tr-TR" sz="2400" dirty="0" smtClean="0"/>
              <a:t> ve </a:t>
            </a:r>
            <a:r>
              <a:rPr lang="tr-TR" sz="2400" b="1" dirty="0" smtClean="0"/>
              <a:t>eylem</a:t>
            </a:r>
            <a:r>
              <a:rPr lang="tr-TR" sz="2400" dirty="0" smtClean="0"/>
              <a:t>dir.</a:t>
            </a:r>
          </a:p>
          <a:p>
            <a:endParaRPr lang="tr-TR" dirty="0"/>
          </a:p>
        </p:txBody>
      </p:sp>
      <p:pic>
        <p:nvPicPr>
          <p:cNvPr id="12290" name="Picture 2" descr="https://c2.staticflickr.com/6/5070/5662447320_1140bf2dfb_z.jpg"/>
          <p:cNvPicPr>
            <a:picLocks noChangeAspect="1" noChangeArrowheads="1"/>
          </p:cNvPicPr>
          <p:nvPr/>
        </p:nvPicPr>
        <p:blipFill>
          <a:blip r:embed="rId2"/>
          <a:srcRect l="21094" r="8593" b="6908"/>
          <a:stretch>
            <a:fillRect/>
          </a:stretch>
        </p:blipFill>
        <p:spPr bwMode="auto">
          <a:xfrm>
            <a:off x="4643438" y="2143116"/>
            <a:ext cx="428628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1069</Words>
  <Application>Microsoft Office PowerPoint</Application>
  <PresentationFormat>Ekran Gösterisi (4:3)</PresentationFormat>
  <Paragraphs>175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ALLAH İNANCI</vt:lpstr>
      <vt:lpstr>1. Allah’ın Varlığının ve Birliğinin Delilleri</vt:lpstr>
      <vt:lpstr>Allah’ın Varlığının ve Birliğinin Delilleri</vt:lpstr>
      <vt:lpstr>İhlas Suresi</vt:lpstr>
      <vt:lpstr>2. Allah Her Şeyi Yaratan, Yaşatan ve Gözetendir</vt:lpstr>
      <vt:lpstr>3. İnsanın Allah’la İletişimi</vt:lpstr>
      <vt:lpstr>3.1. Dua</vt:lpstr>
      <vt:lpstr>3.2. İbadet</vt:lpstr>
      <vt:lpstr>3.3. Tövbe</vt:lpstr>
      <vt:lpstr>3.4. Kur’an Okuma</vt:lpstr>
      <vt:lpstr>4. Temel İnanç Esasları</vt:lpstr>
      <vt:lpstr>4.1. Allah’a İman</vt:lpstr>
      <vt:lpstr>Allah’ın Sıfatları</vt:lpstr>
      <vt:lpstr>4.2. Meleklere İman</vt:lpstr>
      <vt:lpstr>Meleklerin Özellikleri</vt:lpstr>
      <vt:lpstr>4.3. Kitaplara İman</vt:lpstr>
      <vt:lpstr> 4.4. Peygamberlere İman</vt:lpstr>
      <vt:lpstr>Kur’an’da Adı Geçen Peygamberler</vt:lpstr>
      <vt:lpstr>4.5. Kadere İman</vt:lpstr>
      <vt:lpstr>İnsanın Yapısı</vt:lpstr>
      <vt:lpstr>Slayt 22</vt:lpstr>
      <vt:lpstr>4.6. Ahirete İman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asuspc</dc:creator>
  <cp:lastModifiedBy>DEM</cp:lastModifiedBy>
  <cp:revision>38</cp:revision>
  <dcterms:created xsi:type="dcterms:W3CDTF">2015-02-28T18:55:08Z</dcterms:created>
  <dcterms:modified xsi:type="dcterms:W3CDTF">2016-05-05T08:44:29Z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