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77" r:id="rId2"/>
    <p:sldId id="256" r:id="rId3"/>
    <p:sldId id="257" r:id="rId4"/>
    <p:sldId id="258" r:id="rId5"/>
    <p:sldId id="259" r:id="rId6"/>
    <p:sldId id="270" r:id="rId7"/>
    <p:sldId id="271" r:id="rId8"/>
    <p:sldId id="260" r:id="rId9"/>
    <p:sldId id="261" r:id="rId10"/>
    <p:sldId id="272" r:id="rId11"/>
    <p:sldId id="262" r:id="rId12"/>
    <p:sldId id="273" r:id="rId13"/>
    <p:sldId id="263" r:id="rId14"/>
    <p:sldId id="275" r:id="rId15"/>
    <p:sldId id="264" r:id="rId16"/>
    <p:sldId id="265" r:id="rId17"/>
    <p:sldId id="274" r:id="rId18"/>
    <p:sldId id="266" r:id="rId19"/>
    <p:sldId id="276" r:id="rId20"/>
    <p:sldId id="267" r:id="rId21"/>
    <p:sldId id="268" r:id="rId22"/>
    <p:sldId id="269" r:id="rId2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FF"/>
    <a:srgbClr val="FFCCFF"/>
    <a:srgbClr val="FF99CC"/>
    <a:srgbClr val="FFCCCC"/>
    <a:srgbClr val="FF9999"/>
    <a:srgbClr val="008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D1E12BD-789C-4AD4-9E6F-4DF5BCB03FAC}" type="datetimeFigureOut">
              <a:rPr lang="tr-TR" smtClean="0"/>
              <a:pPr/>
              <a:t>5.5.2016</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DD7129-F0A3-4F0C-BB76-90C8B8DF17EE}"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7ADD7129-F0A3-4F0C-BB76-90C8B8DF17EE}" type="slidenum">
              <a:rPr lang="tr-TR" smtClean="0"/>
              <a:pPr/>
              <a:t>8</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23AAFB27-6D00-4877-B81C-719EFF9B1D8D}" type="datetimeFigureOut">
              <a:rPr lang="tr-TR" smtClean="0"/>
              <a:pPr/>
              <a:t>5.5.2016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FAF5587-7715-42C3-8DB4-47374BBA1CF7}"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23AAFB27-6D00-4877-B81C-719EFF9B1D8D}" type="datetimeFigureOut">
              <a:rPr lang="tr-TR" smtClean="0"/>
              <a:pPr/>
              <a:t>5.5.2016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FAF5587-7715-42C3-8DB4-47374BBA1CF7}"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23AAFB27-6D00-4877-B81C-719EFF9B1D8D}" type="datetimeFigureOut">
              <a:rPr lang="tr-TR" smtClean="0"/>
              <a:pPr/>
              <a:t>5.5.2016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FAF5587-7715-42C3-8DB4-47374BBA1CF7}"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23AAFB27-6D00-4877-B81C-719EFF9B1D8D}" type="datetimeFigureOut">
              <a:rPr lang="tr-TR" smtClean="0"/>
              <a:pPr/>
              <a:t>5.5.2016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FAF5587-7715-42C3-8DB4-47374BBA1CF7}"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23AAFB27-6D00-4877-B81C-719EFF9B1D8D}" type="datetimeFigureOut">
              <a:rPr lang="tr-TR" smtClean="0"/>
              <a:pPr/>
              <a:t>5.5.2016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7FAF5587-7715-42C3-8DB4-47374BBA1CF7}"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23AAFB27-6D00-4877-B81C-719EFF9B1D8D}" type="datetimeFigureOut">
              <a:rPr lang="tr-TR" smtClean="0"/>
              <a:pPr/>
              <a:t>5.5.2016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FAF5587-7715-42C3-8DB4-47374BBA1CF7}"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23AAFB27-6D00-4877-B81C-719EFF9B1D8D}" type="datetimeFigureOut">
              <a:rPr lang="tr-TR" smtClean="0"/>
              <a:pPr/>
              <a:t>5.5.2016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7FAF5587-7715-42C3-8DB4-47374BBA1CF7}"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23AAFB27-6D00-4877-B81C-719EFF9B1D8D}" type="datetimeFigureOut">
              <a:rPr lang="tr-TR" smtClean="0"/>
              <a:pPr/>
              <a:t>5.5.2016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7FAF5587-7715-42C3-8DB4-47374BBA1CF7}"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23AAFB27-6D00-4877-B81C-719EFF9B1D8D}" type="datetimeFigureOut">
              <a:rPr lang="tr-TR" smtClean="0"/>
              <a:pPr/>
              <a:t>5.5.2016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7FAF5587-7715-42C3-8DB4-47374BBA1CF7}"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23AAFB27-6D00-4877-B81C-719EFF9B1D8D}" type="datetimeFigureOut">
              <a:rPr lang="tr-TR" smtClean="0"/>
              <a:pPr/>
              <a:t>5.5.2016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FAF5587-7715-42C3-8DB4-47374BBA1CF7}"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23AAFB27-6D00-4877-B81C-719EFF9B1D8D}" type="datetimeFigureOut">
              <a:rPr lang="tr-TR" smtClean="0"/>
              <a:pPr/>
              <a:t>5.5.2016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7FAF5587-7715-42C3-8DB4-47374BBA1CF7}"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AAFB27-6D00-4877-B81C-719EFF9B1D8D}" type="datetimeFigureOut">
              <a:rPr lang="tr-TR" smtClean="0"/>
              <a:pPr/>
              <a:t>5.5.2016</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AF5587-7715-42C3-8DB4-47374BBA1CF7}"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dirty="0"/>
          </a:p>
        </p:txBody>
      </p:sp>
      <p:sp>
        <p:nvSpPr>
          <p:cNvPr id="3" name="2 Alt Başlık"/>
          <p:cNvSpPr>
            <a:spLocks noGrp="1"/>
          </p:cNvSpPr>
          <p:nvPr>
            <p:ph type="subTitle" idx="1"/>
          </p:nvPr>
        </p:nvSpPr>
        <p:spPr/>
        <p:txBody>
          <a:bodyPr/>
          <a:lstStyle/>
          <a:p>
            <a:endParaRPr lang="tr-TR"/>
          </a:p>
        </p:txBody>
      </p:sp>
      <p:pic>
        <p:nvPicPr>
          <p:cNvPr id="1026" name="Picture 2" descr="C:\Users\DEM\Desktop\Slayt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50000"/>
          </a:schemeClr>
        </a:solidFill>
        <a:effectLst/>
      </p:bgPr>
    </p:bg>
    <p:spTree>
      <p:nvGrpSpPr>
        <p:cNvPr id="1" name=""/>
        <p:cNvGrpSpPr/>
        <p:nvPr/>
      </p:nvGrpSpPr>
      <p:grpSpPr>
        <a:xfrm>
          <a:off x="0" y="0"/>
          <a:ext cx="0" cy="0"/>
          <a:chOff x="0" y="0"/>
          <a:chExt cx="0" cy="0"/>
        </a:xfrm>
      </p:grpSpPr>
      <p:cxnSp>
        <p:nvCxnSpPr>
          <p:cNvPr id="4" name="3 Düz Ok Bağlayıcısı"/>
          <p:cNvCxnSpPr/>
          <p:nvPr/>
        </p:nvCxnSpPr>
        <p:spPr>
          <a:xfrm rot="5400000">
            <a:off x="893737" y="2892421"/>
            <a:ext cx="1357322"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 name="4 Düz Ok Bağlayıcısı"/>
          <p:cNvCxnSpPr/>
          <p:nvPr/>
        </p:nvCxnSpPr>
        <p:spPr>
          <a:xfrm rot="5400000">
            <a:off x="3178164" y="2892421"/>
            <a:ext cx="1357322"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5 Düz Ok Bağlayıcısı"/>
          <p:cNvCxnSpPr/>
          <p:nvPr/>
        </p:nvCxnSpPr>
        <p:spPr>
          <a:xfrm rot="5400000">
            <a:off x="6251587" y="2892421"/>
            <a:ext cx="1357322"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6 Yuvarlatılmış Dikdörtgen"/>
          <p:cNvSpPr/>
          <p:nvPr/>
        </p:nvSpPr>
        <p:spPr>
          <a:xfrm>
            <a:off x="428596" y="2428868"/>
            <a:ext cx="2428892" cy="857256"/>
          </a:xfrm>
          <a:prstGeom prst="roundRect">
            <a:avLst/>
          </a:prstGeom>
          <a:solidFill>
            <a:schemeClr val="accent5">
              <a:lumMod val="60000"/>
              <a:lumOff val="4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rPr>
              <a:t>Düşünce ve İfade Özgürlüğü</a:t>
            </a:r>
            <a:endParaRPr lang="tr-TR" sz="2400" b="1" dirty="0">
              <a:solidFill>
                <a:schemeClr val="tx1"/>
              </a:solidFill>
            </a:endParaRPr>
          </a:p>
        </p:txBody>
      </p:sp>
      <p:sp>
        <p:nvSpPr>
          <p:cNvPr id="8" name="7 Yuvarlatılmış Dikdörtgen"/>
          <p:cNvSpPr/>
          <p:nvPr/>
        </p:nvSpPr>
        <p:spPr>
          <a:xfrm>
            <a:off x="5143504" y="2428868"/>
            <a:ext cx="3571900" cy="857256"/>
          </a:xfrm>
          <a:prstGeom prst="roundRect">
            <a:avLst/>
          </a:prstGeom>
          <a:solidFill>
            <a:schemeClr val="accent5">
              <a:lumMod val="60000"/>
              <a:lumOff val="4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rPr>
              <a:t>İbadet Hakkı</a:t>
            </a:r>
            <a:endParaRPr lang="tr-TR" sz="2400" b="1" dirty="0">
              <a:solidFill>
                <a:schemeClr val="tx1"/>
              </a:solidFill>
            </a:endParaRPr>
          </a:p>
        </p:txBody>
      </p:sp>
      <p:sp>
        <p:nvSpPr>
          <p:cNvPr id="9" name="8 Yuvarlatılmış Dikdörtgen"/>
          <p:cNvSpPr/>
          <p:nvPr/>
        </p:nvSpPr>
        <p:spPr>
          <a:xfrm>
            <a:off x="3000364" y="2428868"/>
            <a:ext cx="1714512" cy="857256"/>
          </a:xfrm>
          <a:prstGeom prst="roundRect">
            <a:avLst/>
          </a:prstGeom>
          <a:solidFill>
            <a:schemeClr val="accent5">
              <a:lumMod val="60000"/>
              <a:lumOff val="4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rPr>
              <a:t>İnanç Özgürlüğü</a:t>
            </a:r>
            <a:endParaRPr lang="tr-TR" sz="2400" b="1" dirty="0">
              <a:solidFill>
                <a:schemeClr val="tx1"/>
              </a:solidFill>
            </a:endParaRPr>
          </a:p>
        </p:txBody>
      </p:sp>
      <p:sp>
        <p:nvSpPr>
          <p:cNvPr id="10" name="9 Yuvarlatılmış Dikdörtgen"/>
          <p:cNvSpPr/>
          <p:nvPr/>
        </p:nvSpPr>
        <p:spPr>
          <a:xfrm>
            <a:off x="428596" y="857232"/>
            <a:ext cx="8358246" cy="1357322"/>
          </a:xfrm>
          <a:prstGeom prst="roundRect">
            <a:avLst/>
          </a:prstGeom>
          <a:solidFill>
            <a:schemeClr val="accent5">
              <a:lumMod val="5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200" b="1" dirty="0" smtClean="0">
                <a:solidFill>
                  <a:schemeClr val="bg1">
                    <a:lumMod val="95000"/>
                  </a:schemeClr>
                </a:solidFill>
              </a:rPr>
              <a:t>TEMEL HAK VE ÖZGÜRLÜKLER…</a:t>
            </a:r>
            <a:endParaRPr lang="tr-TR" sz="3200" b="1" dirty="0">
              <a:solidFill>
                <a:schemeClr val="bg1">
                  <a:lumMod val="95000"/>
                </a:schemeClr>
              </a:solidFill>
            </a:endParaRPr>
          </a:p>
        </p:txBody>
      </p:sp>
      <p:sp>
        <p:nvSpPr>
          <p:cNvPr id="11" name="10 Dikdörtgen"/>
          <p:cNvSpPr/>
          <p:nvPr/>
        </p:nvSpPr>
        <p:spPr>
          <a:xfrm>
            <a:off x="500034" y="3643314"/>
            <a:ext cx="4286280" cy="2071702"/>
          </a:xfrm>
          <a:prstGeom prst="rect">
            <a:avLst/>
          </a:prstGeom>
          <a:solidFill>
            <a:schemeClr val="accent5">
              <a:lumMod val="40000"/>
              <a:lumOff val="60000"/>
              <a:alpha val="5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Arial" pitchFamily="34" charset="0"/>
              <a:buChar char="•"/>
            </a:pPr>
            <a:r>
              <a:rPr lang="tr-TR" sz="2000" b="1" dirty="0" smtClean="0">
                <a:solidFill>
                  <a:schemeClr val="tx1"/>
                </a:solidFill>
              </a:rPr>
              <a:t> Dilediğine inanma veya inanmama</a:t>
            </a:r>
          </a:p>
          <a:p>
            <a:pPr>
              <a:buFont typeface="Arial" pitchFamily="34" charset="0"/>
              <a:buChar char="•"/>
            </a:pPr>
            <a:r>
              <a:rPr lang="tr-TR" sz="2000" b="1" dirty="0" smtClean="0">
                <a:solidFill>
                  <a:schemeClr val="tx1"/>
                </a:solidFill>
              </a:rPr>
              <a:t> İnancını açıklama veya açıklamama</a:t>
            </a:r>
          </a:p>
          <a:p>
            <a:pPr>
              <a:buFont typeface="Arial" pitchFamily="34" charset="0"/>
              <a:buChar char="•"/>
            </a:pPr>
            <a:endParaRPr lang="tr-TR" sz="2000" b="1" dirty="0" smtClean="0">
              <a:solidFill>
                <a:schemeClr val="tx1"/>
              </a:solidFill>
            </a:endParaRPr>
          </a:p>
          <a:p>
            <a:pPr>
              <a:buFont typeface="Arial" pitchFamily="34" charset="0"/>
              <a:buChar char="•"/>
            </a:pPr>
            <a:endParaRPr lang="tr-TR" sz="2000" b="1" dirty="0">
              <a:solidFill>
                <a:schemeClr val="tx1"/>
              </a:solidFill>
            </a:endParaRPr>
          </a:p>
        </p:txBody>
      </p:sp>
      <p:sp>
        <p:nvSpPr>
          <p:cNvPr id="12" name="11 Dikdörtgen"/>
          <p:cNvSpPr/>
          <p:nvPr/>
        </p:nvSpPr>
        <p:spPr>
          <a:xfrm>
            <a:off x="5143504" y="3643314"/>
            <a:ext cx="3643338" cy="2071702"/>
          </a:xfrm>
          <a:prstGeom prst="rect">
            <a:avLst/>
          </a:prstGeom>
          <a:solidFill>
            <a:schemeClr val="accent5">
              <a:lumMod val="40000"/>
              <a:lumOff val="60000"/>
              <a:alpha val="5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Arial" pitchFamily="34" charset="0"/>
              <a:buChar char="•"/>
            </a:pPr>
            <a:r>
              <a:rPr lang="tr-TR" sz="2000" b="1" dirty="0" smtClean="0">
                <a:solidFill>
                  <a:schemeClr val="tx1"/>
                </a:solidFill>
              </a:rPr>
              <a:t> İnancının gereklerini yapma</a:t>
            </a:r>
          </a:p>
          <a:p>
            <a:pPr>
              <a:buFont typeface="Arial" pitchFamily="34" charset="0"/>
              <a:buChar char="•"/>
            </a:pPr>
            <a:r>
              <a:rPr lang="tr-TR" sz="2000" b="1" dirty="0" smtClean="0">
                <a:solidFill>
                  <a:schemeClr val="tx1"/>
                </a:solidFill>
              </a:rPr>
              <a:t> İnandığın şekilde yaşama</a:t>
            </a:r>
          </a:p>
          <a:p>
            <a:pPr>
              <a:buFont typeface="Arial" pitchFamily="34" charset="0"/>
              <a:buChar char="•"/>
            </a:pPr>
            <a:r>
              <a:rPr lang="tr-TR" sz="2000" b="1" dirty="0" smtClean="0">
                <a:solidFill>
                  <a:schemeClr val="tx1"/>
                </a:solidFill>
              </a:rPr>
              <a:t> Din hizmeti alma</a:t>
            </a:r>
          </a:p>
          <a:p>
            <a:pPr>
              <a:buFont typeface="Arial" pitchFamily="34" charset="0"/>
              <a:buChar char="•"/>
            </a:pPr>
            <a:r>
              <a:rPr lang="tr-TR" sz="2000" b="1" dirty="0" smtClean="0">
                <a:solidFill>
                  <a:schemeClr val="tx1"/>
                </a:solidFill>
              </a:rPr>
              <a:t> Bireysel veya toplu ayinlere katılma</a:t>
            </a:r>
          </a:p>
          <a:p>
            <a:pPr>
              <a:buFont typeface="Arial" pitchFamily="34" charset="0"/>
              <a:buChar char="•"/>
            </a:pPr>
            <a:endParaRPr lang="tr-TR" sz="2000" b="1" dirty="0">
              <a:solidFill>
                <a:schemeClr val="tx1"/>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6">
            <a:lumMod val="75000"/>
            <a:alpha val="60000"/>
          </a:schemeClr>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4"/>
            <a:ext cx="8229600" cy="1357322"/>
          </a:xfrm>
        </p:spPr>
        <p:txBody>
          <a:bodyPr>
            <a:normAutofit/>
          </a:bodyPr>
          <a:lstStyle/>
          <a:p>
            <a:r>
              <a:rPr lang="tr-TR" sz="4000" b="1" dirty="0" smtClean="0"/>
              <a:t>2.4. İnanç Özgürlüğü</a:t>
            </a:r>
            <a:br>
              <a:rPr lang="tr-TR" sz="4000" b="1" dirty="0" smtClean="0"/>
            </a:br>
            <a:r>
              <a:rPr lang="tr-TR" sz="4000" b="1" dirty="0" smtClean="0"/>
              <a:t>(Dinimizde…)</a:t>
            </a:r>
            <a:endParaRPr lang="tr-TR" sz="4000" b="1" dirty="0"/>
          </a:p>
        </p:txBody>
      </p:sp>
      <p:sp>
        <p:nvSpPr>
          <p:cNvPr id="4" name="3 Yuvarlatılmış Dikdörtgen"/>
          <p:cNvSpPr/>
          <p:nvPr/>
        </p:nvSpPr>
        <p:spPr>
          <a:xfrm>
            <a:off x="357158" y="1714488"/>
            <a:ext cx="4929222" cy="1214446"/>
          </a:xfrm>
          <a:prstGeom prst="roundRect">
            <a:avLst/>
          </a:prstGeom>
          <a:solidFill>
            <a:schemeClr val="accent6">
              <a:lumMod val="40000"/>
              <a:lumOff val="60000"/>
              <a:alpha val="8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“Dinde zorlama yoktur. Artık doğruluk da eğrilik de birbirinden ayrılmıştır.”</a:t>
            </a:r>
            <a:r>
              <a:rPr lang="tr-TR" sz="2000" dirty="0" smtClean="0">
                <a:solidFill>
                  <a:schemeClr val="tx1"/>
                </a:solidFill>
              </a:rPr>
              <a:t> (Bakara Suresi 256. ayet)</a:t>
            </a:r>
            <a:endParaRPr lang="tr-TR" sz="2000" b="1" dirty="0" smtClean="0">
              <a:solidFill>
                <a:schemeClr val="tx1"/>
              </a:solidFill>
            </a:endParaRPr>
          </a:p>
        </p:txBody>
      </p:sp>
      <p:sp>
        <p:nvSpPr>
          <p:cNvPr id="5" name="4 Yuvarlatılmış Dikdörtgen"/>
          <p:cNvSpPr/>
          <p:nvPr/>
        </p:nvSpPr>
        <p:spPr>
          <a:xfrm>
            <a:off x="357158" y="3357562"/>
            <a:ext cx="4929222" cy="1214446"/>
          </a:xfrm>
          <a:prstGeom prst="roundRect">
            <a:avLst/>
          </a:prstGeom>
          <a:solidFill>
            <a:schemeClr val="accent6">
              <a:lumMod val="40000"/>
              <a:lumOff val="60000"/>
              <a:alpha val="8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“..Öyleyse dileyen iman etsin, dileyen inkâr etsin...”</a:t>
            </a:r>
            <a:r>
              <a:rPr lang="tr-TR" sz="2000" dirty="0" smtClean="0">
                <a:solidFill>
                  <a:schemeClr val="tx1"/>
                </a:solidFill>
              </a:rPr>
              <a:t> (</a:t>
            </a:r>
            <a:r>
              <a:rPr lang="tr-TR" sz="2000" dirty="0" err="1" smtClean="0">
                <a:solidFill>
                  <a:schemeClr val="tx1"/>
                </a:solidFill>
              </a:rPr>
              <a:t>Kehf</a:t>
            </a:r>
            <a:r>
              <a:rPr lang="tr-TR" sz="2000" dirty="0" smtClean="0">
                <a:solidFill>
                  <a:schemeClr val="tx1"/>
                </a:solidFill>
              </a:rPr>
              <a:t> Suresi 29. ayet)</a:t>
            </a:r>
            <a:endParaRPr lang="tr-TR" sz="2000" b="1" dirty="0" smtClean="0">
              <a:solidFill>
                <a:schemeClr val="tx1"/>
              </a:solidFill>
            </a:endParaRPr>
          </a:p>
        </p:txBody>
      </p:sp>
      <p:sp>
        <p:nvSpPr>
          <p:cNvPr id="6" name="5 Yuvarlatılmış Dikdörtgen"/>
          <p:cNvSpPr/>
          <p:nvPr/>
        </p:nvSpPr>
        <p:spPr>
          <a:xfrm>
            <a:off x="357158" y="4857760"/>
            <a:ext cx="8358246" cy="1214446"/>
          </a:xfrm>
          <a:prstGeom prst="roundRect">
            <a:avLst/>
          </a:prstGeom>
          <a:solidFill>
            <a:schemeClr val="accent6">
              <a:lumMod val="40000"/>
              <a:lumOff val="60000"/>
              <a:alpha val="8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“(Ey Muhammed) </a:t>
            </a:r>
            <a:r>
              <a:rPr lang="tr-TR" sz="2000" b="1" dirty="0" err="1" smtClean="0">
                <a:solidFill>
                  <a:schemeClr val="tx1"/>
                </a:solidFill>
              </a:rPr>
              <a:t>Rabb’inin</a:t>
            </a:r>
            <a:r>
              <a:rPr lang="tr-TR" sz="2000" b="1" dirty="0" smtClean="0">
                <a:solidFill>
                  <a:schemeClr val="tx1"/>
                </a:solidFill>
              </a:rPr>
              <a:t> yoluna hikmetle, güzel öğütle çağır ve onlarla en güzel şekilde mücadele et...”</a:t>
            </a:r>
            <a:r>
              <a:rPr lang="tr-TR" sz="2000" dirty="0" smtClean="0">
                <a:solidFill>
                  <a:schemeClr val="tx1"/>
                </a:solidFill>
              </a:rPr>
              <a:t> (</a:t>
            </a:r>
            <a:r>
              <a:rPr lang="tr-TR" sz="2000" dirty="0" err="1" smtClean="0">
                <a:solidFill>
                  <a:schemeClr val="tx1"/>
                </a:solidFill>
              </a:rPr>
              <a:t>Nahl</a:t>
            </a:r>
            <a:r>
              <a:rPr lang="tr-TR" sz="2000" dirty="0" smtClean="0">
                <a:solidFill>
                  <a:schemeClr val="tx1"/>
                </a:solidFill>
              </a:rPr>
              <a:t> Suresi 125. ayet)</a:t>
            </a:r>
            <a:endParaRPr lang="tr-TR" sz="2000" b="1" dirty="0" smtClean="0">
              <a:solidFill>
                <a:schemeClr val="tx1"/>
              </a:solidFill>
            </a:endParaRPr>
          </a:p>
        </p:txBody>
      </p:sp>
      <p:pic>
        <p:nvPicPr>
          <p:cNvPr id="10242" name="Picture 2" descr="http://www.bianet.org/resim/olcekle/47342/490/254"/>
          <p:cNvPicPr>
            <a:picLocks noChangeAspect="1" noChangeArrowheads="1"/>
          </p:cNvPicPr>
          <p:nvPr/>
        </p:nvPicPr>
        <p:blipFill>
          <a:blip r:embed="rId2"/>
          <a:srcRect l="12755" r="15306"/>
          <a:stretch>
            <a:fillRect/>
          </a:stretch>
        </p:blipFill>
        <p:spPr bwMode="auto">
          <a:xfrm>
            <a:off x="5429255" y="1857364"/>
            <a:ext cx="3569111" cy="2571768"/>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6">
            <a:lumMod val="75000"/>
            <a:alpha val="60000"/>
          </a:schemeClr>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4"/>
            <a:ext cx="8229600" cy="1143000"/>
          </a:xfrm>
        </p:spPr>
        <p:txBody>
          <a:bodyPr>
            <a:normAutofit fontScale="90000"/>
          </a:bodyPr>
          <a:lstStyle/>
          <a:p>
            <a:r>
              <a:rPr lang="tr-TR" b="1" dirty="0" smtClean="0"/>
              <a:t>2.4. İnanç Özgürlüğü </a:t>
            </a:r>
            <a:br>
              <a:rPr lang="tr-TR" b="1" dirty="0" smtClean="0"/>
            </a:br>
            <a:r>
              <a:rPr lang="tr-TR" b="1" dirty="0" smtClean="0"/>
              <a:t>(Anayasada…)</a:t>
            </a:r>
            <a:endParaRPr lang="tr-TR" b="1" dirty="0"/>
          </a:p>
        </p:txBody>
      </p:sp>
      <p:sp>
        <p:nvSpPr>
          <p:cNvPr id="3" name="2 Yuvarlatılmış Dikdörtgen"/>
          <p:cNvSpPr/>
          <p:nvPr/>
        </p:nvSpPr>
        <p:spPr>
          <a:xfrm>
            <a:off x="357158" y="1571612"/>
            <a:ext cx="8358246" cy="1500198"/>
          </a:xfrm>
          <a:prstGeom prst="roundRect">
            <a:avLst/>
          </a:prstGeom>
          <a:solidFill>
            <a:schemeClr val="accent6">
              <a:lumMod val="40000"/>
              <a:lumOff val="60000"/>
              <a:alpha val="8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“Herkes vicdan, dinî inanç ve kanaat hürriyetine sahiptir. Kimse ibadete, dinî ayin ve törenlere katılmaya zorlanamaz; dinî inanç ve kanaatlerinden dolayı kınanamaz ve suçlanamaz.”</a:t>
            </a:r>
            <a:r>
              <a:rPr lang="tr-TR" sz="2000" dirty="0" smtClean="0">
                <a:solidFill>
                  <a:schemeClr val="tx1"/>
                </a:solidFill>
              </a:rPr>
              <a:t> (Anayasa Madde 24)</a:t>
            </a:r>
            <a:endParaRPr lang="tr-TR" sz="2000" b="1" dirty="0" smtClean="0">
              <a:solidFill>
                <a:schemeClr val="tx1"/>
              </a:solidFill>
            </a:endParaRPr>
          </a:p>
        </p:txBody>
      </p:sp>
      <p:sp>
        <p:nvSpPr>
          <p:cNvPr id="4" name="3 Yuvarlatılmış Dikdörtgen"/>
          <p:cNvSpPr/>
          <p:nvPr/>
        </p:nvSpPr>
        <p:spPr>
          <a:xfrm>
            <a:off x="357158" y="3714752"/>
            <a:ext cx="8643998" cy="2214578"/>
          </a:xfrm>
          <a:prstGeom prst="roundRect">
            <a:avLst/>
          </a:prstGeom>
          <a:solidFill>
            <a:schemeClr val="accent6">
              <a:lumMod val="40000"/>
              <a:lumOff val="60000"/>
              <a:alpha val="8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Ülkemizde İnanç Özgürlüğü kapsamında yer alan uygulamalar:</a:t>
            </a:r>
          </a:p>
          <a:p>
            <a:pPr>
              <a:buFont typeface="Arial" pitchFamily="34" charset="0"/>
              <a:buChar char="•"/>
            </a:pPr>
            <a:r>
              <a:rPr lang="tr-TR" sz="2000" b="1" dirty="0" smtClean="0">
                <a:solidFill>
                  <a:schemeClr val="tx1"/>
                </a:solidFill>
              </a:rPr>
              <a:t> Bireylerin dilediğine ve inanmak veya inanmamak noktasında serbest olması,</a:t>
            </a:r>
          </a:p>
          <a:p>
            <a:pPr>
              <a:buFont typeface="Arial" pitchFamily="34" charset="0"/>
              <a:buChar char="•"/>
            </a:pPr>
            <a:r>
              <a:rPr lang="tr-TR" sz="2000" b="1" dirty="0" smtClean="0">
                <a:solidFill>
                  <a:schemeClr val="tx1"/>
                </a:solidFill>
              </a:rPr>
              <a:t> Farklı inançtan insanların aynı devlet çatısı altında yaşamaları,</a:t>
            </a:r>
          </a:p>
          <a:p>
            <a:pPr>
              <a:buFont typeface="Arial" pitchFamily="34" charset="0"/>
              <a:buChar char="•"/>
            </a:pPr>
            <a:r>
              <a:rPr lang="tr-TR" sz="2000" b="1" dirty="0" smtClean="0">
                <a:solidFill>
                  <a:schemeClr val="tx1"/>
                </a:solidFill>
              </a:rPr>
              <a:t> Farklı dinlerin mabetlerinin bulunması,</a:t>
            </a:r>
          </a:p>
          <a:p>
            <a:pPr>
              <a:buFont typeface="Arial" pitchFamily="34" charset="0"/>
              <a:buChar char="•"/>
            </a:pPr>
            <a:r>
              <a:rPr lang="tr-TR" sz="2000" b="1" dirty="0" smtClean="0">
                <a:solidFill>
                  <a:schemeClr val="tx1"/>
                </a:solidFill>
              </a:rPr>
              <a:t> Dini bayramların resmi tatil olarak ilan edilmesi vb.</a:t>
            </a:r>
          </a:p>
          <a:p>
            <a:pPr>
              <a:buFont typeface="Arial" pitchFamily="34" charset="0"/>
              <a:buChar char="•"/>
            </a:pPr>
            <a:endParaRPr lang="tr-TR" sz="2000" b="1" dirty="0" smtClean="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2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2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2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6">
            <a:lumMod val="50000"/>
            <a:alpha val="40000"/>
          </a:schemeClr>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4000" b="1" dirty="0" smtClean="0"/>
              <a:t>2.5. İbadet Hakkı</a:t>
            </a:r>
            <a:endParaRPr lang="tr-TR" sz="4000" b="1" dirty="0"/>
          </a:p>
        </p:txBody>
      </p:sp>
      <p:sp>
        <p:nvSpPr>
          <p:cNvPr id="4" name="3 İçerik Yer Tutucusu"/>
          <p:cNvSpPr>
            <a:spLocks noGrp="1"/>
          </p:cNvSpPr>
          <p:nvPr>
            <p:ph idx="1"/>
          </p:nvPr>
        </p:nvSpPr>
        <p:spPr>
          <a:xfrm>
            <a:off x="142844" y="1928802"/>
            <a:ext cx="4500594" cy="4097335"/>
          </a:xfrm>
        </p:spPr>
        <p:txBody>
          <a:bodyPr>
            <a:normAutofit/>
          </a:bodyPr>
          <a:lstStyle/>
          <a:p>
            <a:pPr algn="ctr">
              <a:buNone/>
            </a:pPr>
            <a:r>
              <a:rPr lang="tr-TR" b="1" dirty="0" smtClean="0"/>
              <a:t>Bireyin inancı doğrultusunda yapması gereken uygulamalar ve uyması gereken kurallar doğrultusunda dilediği gibi yaşamasını ifade eder.</a:t>
            </a:r>
            <a:endParaRPr lang="tr-TR" b="1" dirty="0"/>
          </a:p>
        </p:txBody>
      </p:sp>
      <p:pic>
        <p:nvPicPr>
          <p:cNvPr id="7170" name="Picture 2" descr="http://www.bayburtpostasi.com.tr/images/upload/ibadet_4.jpg"/>
          <p:cNvPicPr>
            <a:picLocks noChangeAspect="1" noChangeArrowheads="1"/>
          </p:cNvPicPr>
          <p:nvPr/>
        </p:nvPicPr>
        <p:blipFill>
          <a:blip r:embed="rId2"/>
          <a:srcRect/>
          <a:stretch>
            <a:fillRect/>
          </a:stretch>
        </p:blipFill>
        <p:spPr bwMode="auto">
          <a:xfrm>
            <a:off x="4857752" y="1928802"/>
            <a:ext cx="3857652" cy="3857652"/>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4"/>
            <a:ext cx="8229600" cy="1274786"/>
          </a:xfrm>
        </p:spPr>
        <p:txBody>
          <a:bodyPr>
            <a:normAutofit fontScale="90000"/>
          </a:bodyPr>
          <a:lstStyle/>
          <a:p>
            <a:r>
              <a:rPr lang="tr-TR" b="1" dirty="0" smtClean="0"/>
              <a:t>2.6. Özel Yaşamın Gizliliği</a:t>
            </a:r>
            <a:br>
              <a:rPr lang="tr-TR" b="1" dirty="0" smtClean="0"/>
            </a:br>
            <a:r>
              <a:rPr lang="tr-TR" b="1" dirty="0" smtClean="0"/>
              <a:t>(Dinimizde…)</a:t>
            </a:r>
            <a:endParaRPr lang="tr-TR" dirty="0"/>
          </a:p>
        </p:txBody>
      </p:sp>
      <p:pic>
        <p:nvPicPr>
          <p:cNvPr id="34818" name="Picture 2" descr="http://img.haberler.com/haber/016/ozel-dedektif-davasinda-karar-cikti-3756016_7051_o.jpg"/>
          <p:cNvPicPr>
            <a:picLocks noChangeAspect="1" noChangeArrowheads="1"/>
          </p:cNvPicPr>
          <p:nvPr/>
        </p:nvPicPr>
        <p:blipFill>
          <a:blip r:embed="rId2"/>
          <a:srcRect/>
          <a:stretch>
            <a:fillRect/>
          </a:stretch>
        </p:blipFill>
        <p:spPr bwMode="auto">
          <a:xfrm>
            <a:off x="6000760" y="1428736"/>
            <a:ext cx="2857500" cy="2857500"/>
          </a:xfrm>
          <a:prstGeom prst="rect">
            <a:avLst/>
          </a:prstGeom>
          <a:ln>
            <a:noFill/>
          </a:ln>
          <a:effectLst>
            <a:softEdge rad="112500"/>
          </a:effectLst>
        </p:spPr>
      </p:pic>
      <p:sp>
        <p:nvSpPr>
          <p:cNvPr id="5" name="4 Yuvarlatılmış Dikdörtgen"/>
          <p:cNvSpPr/>
          <p:nvPr/>
        </p:nvSpPr>
        <p:spPr>
          <a:xfrm>
            <a:off x="571472" y="4500570"/>
            <a:ext cx="8358246" cy="2214578"/>
          </a:xfrm>
          <a:prstGeom prst="roundRect">
            <a:avLst/>
          </a:prstGeom>
          <a:solidFill>
            <a:schemeClr val="bg1">
              <a:lumMod val="95000"/>
              <a:alpha val="8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 Ey iman edenler! Kendi evinizden başka evlere geldiğinizi fark ettirip (izin alıp) ev halkına selam vermedikçe girmeyin…Orada hiçbir kimse bulamazsanız size izin verilinceye kadar oraya girmeyin…”</a:t>
            </a:r>
          </a:p>
          <a:p>
            <a:pPr algn="ctr"/>
            <a:r>
              <a:rPr lang="tr-TR" sz="2000" dirty="0" smtClean="0">
                <a:solidFill>
                  <a:schemeClr val="tx1"/>
                </a:solidFill>
              </a:rPr>
              <a:t> (Nur Suresi, 27-28. ayetler)</a:t>
            </a:r>
          </a:p>
        </p:txBody>
      </p:sp>
      <p:sp>
        <p:nvSpPr>
          <p:cNvPr id="6" name="5 Yuvarlatılmış Dikdörtgen"/>
          <p:cNvSpPr/>
          <p:nvPr/>
        </p:nvSpPr>
        <p:spPr>
          <a:xfrm>
            <a:off x="285720" y="1785926"/>
            <a:ext cx="5357850" cy="2428892"/>
          </a:xfrm>
          <a:prstGeom prst="roundRect">
            <a:avLst/>
          </a:prstGeom>
          <a:solidFill>
            <a:schemeClr val="bg1">
              <a:lumMod val="95000"/>
              <a:alpha val="8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 …Müslümanlara eza vermeyin, onları kınamayın, kusurlarını araştırmayın. Zira kim Müslüman kardeşinin kusurunu araştırırsa Allah da kendisinin kusurunu araştırır…” </a:t>
            </a:r>
            <a:r>
              <a:rPr lang="tr-TR" sz="2000" dirty="0" smtClean="0">
                <a:solidFill>
                  <a:schemeClr val="tx1"/>
                </a:solidFill>
              </a:rPr>
              <a:t>(Hadis-i Şerif)</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4"/>
            <a:ext cx="8229600" cy="1357322"/>
          </a:xfrm>
        </p:spPr>
        <p:txBody>
          <a:bodyPr>
            <a:normAutofit/>
          </a:bodyPr>
          <a:lstStyle/>
          <a:p>
            <a:r>
              <a:rPr lang="tr-TR" sz="4000" b="1" dirty="0" smtClean="0"/>
              <a:t>2.6. Özel Yaşamın Gizliliği</a:t>
            </a:r>
            <a:br>
              <a:rPr lang="tr-TR" sz="4000" b="1" dirty="0" smtClean="0"/>
            </a:br>
            <a:r>
              <a:rPr lang="tr-TR" sz="4000" b="1" dirty="0" smtClean="0"/>
              <a:t>(Anayasada…)</a:t>
            </a:r>
            <a:endParaRPr lang="tr-TR" sz="4000" b="1" dirty="0"/>
          </a:p>
        </p:txBody>
      </p:sp>
      <p:sp>
        <p:nvSpPr>
          <p:cNvPr id="3" name="2 İçerik Yer Tutucusu"/>
          <p:cNvSpPr>
            <a:spLocks noGrp="1"/>
          </p:cNvSpPr>
          <p:nvPr>
            <p:ph idx="1"/>
          </p:nvPr>
        </p:nvSpPr>
        <p:spPr>
          <a:xfrm>
            <a:off x="214282" y="1428737"/>
            <a:ext cx="3971924" cy="2857520"/>
          </a:xfrm>
        </p:spPr>
        <p:txBody>
          <a:bodyPr>
            <a:normAutofit/>
          </a:bodyPr>
          <a:lstStyle/>
          <a:p>
            <a:pPr algn="ctr">
              <a:buNone/>
            </a:pPr>
            <a:r>
              <a:rPr lang="tr-TR" sz="2400" b="1" dirty="0" smtClean="0"/>
              <a:t>Bireyin ev yaşamı, mektupları, telefon görüşmeleri, fotoğrafları v.b. dair hususlarını bireyin izni olmaksızın araştırmak veya öğrenmeye çalışmak hak ihlalidir. </a:t>
            </a:r>
            <a:endParaRPr lang="tr-TR" sz="2400" b="1" dirty="0"/>
          </a:p>
        </p:txBody>
      </p:sp>
      <p:pic>
        <p:nvPicPr>
          <p:cNvPr id="6146" name="Picture 2" descr="http://www.bianet.org/resim/olcekle/11853/490/326"/>
          <p:cNvPicPr>
            <a:picLocks noChangeAspect="1" noChangeArrowheads="1"/>
          </p:cNvPicPr>
          <p:nvPr/>
        </p:nvPicPr>
        <p:blipFill>
          <a:blip r:embed="rId2"/>
          <a:srcRect/>
          <a:stretch>
            <a:fillRect/>
          </a:stretch>
        </p:blipFill>
        <p:spPr bwMode="auto">
          <a:xfrm>
            <a:off x="4214810" y="1252544"/>
            <a:ext cx="4667250" cy="3105150"/>
          </a:xfrm>
          <a:prstGeom prst="rect">
            <a:avLst/>
          </a:prstGeom>
          <a:ln>
            <a:noFill/>
          </a:ln>
          <a:effectLst>
            <a:softEdge rad="112500"/>
          </a:effectLst>
        </p:spPr>
      </p:pic>
      <p:sp>
        <p:nvSpPr>
          <p:cNvPr id="5" name="4 Yuvarlatılmış Dikdörtgen"/>
          <p:cNvSpPr/>
          <p:nvPr/>
        </p:nvSpPr>
        <p:spPr>
          <a:xfrm>
            <a:off x="571472" y="4500570"/>
            <a:ext cx="8358246" cy="2214578"/>
          </a:xfrm>
          <a:prstGeom prst="roundRect">
            <a:avLst/>
          </a:prstGeom>
          <a:solidFill>
            <a:schemeClr val="bg1">
              <a:lumMod val="95000"/>
              <a:alpha val="8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 Herkes özel hayatına ve aile hayatına saygı gösterilmesini isteme hakkına sahiptir. Özel hayatın ve aile hayatının gizliliğine dokunulmaz… Kanunla yetkili kılınmış merciin yazılı emri bulunmadıkça kimsenin üstü, özel kağıtları ve eşyası aranamaz ve bunlara el konulamaz…” </a:t>
            </a:r>
          </a:p>
          <a:p>
            <a:pPr algn="ctr"/>
            <a:r>
              <a:rPr lang="tr-TR" sz="2000" dirty="0" smtClean="0">
                <a:solidFill>
                  <a:schemeClr val="tx1"/>
                </a:solidFill>
              </a:rPr>
              <a:t>(Anayasa Madde 20)</a:t>
            </a:r>
            <a:endParaRPr lang="tr-TR" sz="2000" b="1" dirty="0" smtClean="0">
              <a:solidFill>
                <a:schemeClr val="tx1"/>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C000">
            <a:alpha val="50000"/>
          </a:srgbClr>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4"/>
            <a:ext cx="8229600" cy="1439850"/>
          </a:xfrm>
        </p:spPr>
        <p:txBody>
          <a:bodyPr>
            <a:normAutofit/>
          </a:bodyPr>
          <a:lstStyle/>
          <a:p>
            <a:r>
              <a:rPr lang="tr-TR" sz="4000" b="1" dirty="0" smtClean="0"/>
              <a:t>2.7. Ekonomik Haklar</a:t>
            </a:r>
            <a:br>
              <a:rPr lang="tr-TR" sz="4000" b="1" dirty="0" smtClean="0"/>
            </a:br>
            <a:r>
              <a:rPr lang="tr-TR" sz="4000" b="1" dirty="0" smtClean="0"/>
              <a:t>(Anayasada…)</a:t>
            </a:r>
            <a:endParaRPr lang="tr-TR" sz="4000" b="1" dirty="0"/>
          </a:p>
        </p:txBody>
      </p:sp>
      <p:sp>
        <p:nvSpPr>
          <p:cNvPr id="3" name="2 İçerik Yer Tutucusu"/>
          <p:cNvSpPr>
            <a:spLocks noGrp="1"/>
          </p:cNvSpPr>
          <p:nvPr>
            <p:ph idx="1"/>
          </p:nvPr>
        </p:nvSpPr>
        <p:spPr>
          <a:xfrm>
            <a:off x="142844" y="1357298"/>
            <a:ext cx="8858312" cy="5214974"/>
          </a:xfrm>
        </p:spPr>
        <p:txBody>
          <a:bodyPr>
            <a:noAutofit/>
          </a:bodyPr>
          <a:lstStyle/>
          <a:p>
            <a:pPr>
              <a:buNone/>
            </a:pPr>
            <a:r>
              <a:rPr lang="tr-TR" sz="2400" b="1" dirty="0" smtClean="0"/>
              <a:t>Madde 49, 53 ve 55’te yer alan bazı ekonomik hak ve uygulamalar:</a:t>
            </a:r>
          </a:p>
          <a:p>
            <a:r>
              <a:rPr lang="tr-TR" sz="2400" b="1" dirty="0" smtClean="0"/>
              <a:t>Çalışma</a:t>
            </a:r>
          </a:p>
          <a:p>
            <a:r>
              <a:rPr lang="tr-TR" sz="2400" b="1" dirty="0" smtClean="0"/>
              <a:t>Mülk Edinme</a:t>
            </a:r>
          </a:p>
          <a:p>
            <a:r>
              <a:rPr lang="tr-TR" sz="2400" b="1" dirty="0" smtClean="0"/>
              <a:t>Miras</a:t>
            </a:r>
          </a:p>
          <a:p>
            <a:r>
              <a:rPr lang="tr-TR" sz="2400" b="1" dirty="0" smtClean="0"/>
              <a:t>Sosyal Güvenlik</a:t>
            </a:r>
          </a:p>
          <a:p>
            <a:r>
              <a:rPr lang="tr-TR" sz="2400" b="1" dirty="0" smtClean="0"/>
              <a:t>Tazminat</a:t>
            </a:r>
          </a:p>
          <a:p>
            <a:r>
              <a:rPr lang="tr-TR" sz="2400" b="1" dirty="0" smtClean="0"/>
              <a:t>Emeklilik</a:t>
            </a:r>
          </a:p>
          <a:p>
            <a:r>
              <a:rPr lang="tr-TR" sz="2400" b="1" dirty="0" smtClean="0"/>
              <a:t>Toplu İş Sözleşmesi</a:t>
            </a:r>
          </a:p>
          <a:p>
            <a:r>
              <a:rPr lang="tr-TR" sz="2400" b="1" dirty="0" smtClean="0"/>
              <a:t>…</a:t>
            </a:r>
            <a:endParaRPr lang="tr-TR" sz="2400" b="1" dirty="0"/>
          </a:p>
        </p:txBody>
      </p:sp>
      <p:pic>
        <p:nvPicPr>
          <p:cNvPr id="5122" name="Picture 2" descr="http://www.ihsanboluk.com.tr/wp-content/uploads/2013/12/miras-hukuku.jpg"/>
          <p:cNvPicPr>
            <a:picLocks noChangeAspect="1" noChangeArrowheads="1"/>
          </p:cNvPicPr>
          <p:nvPr/>
        </p:nvPicPr>
        <p:blipFill>
          <a:blip r:embed="rId2"/>
          <a:srcRect/>
          <a:stretch>
            <a:fillRect/>
          </a:stretch>
        </p:blipFill>
        <p:spPr bwMode="auto">
          <a:xfrm>
            <a:off x="5214942" y="1714488"/>
            <a:ext cx="3714744" cy="2476497"/>
          </a:xfrm>
          <a:prstGeom prst="rect">
            <a:avLst/>
          </a:prstGeom>
          <a:ln>
            <a:noFill/>
          </a:ln>
          <a:effectLst>
            <a:softEdge rad="112500"/>
          </a:effectLst>
        </p:spPr>
      </p:pic>
      <p:pic>
        <p:nvPicPr>
          <p:cNvPr id="5124" name="Picture 4" descr="http://www.issizlikmaasi.org/wp-content/uploads/2014/03/is-calisma-saatleri-2014.jpg"/>
          <p:cNvPicPr>
            <a:picLocks noChangeAspect="1" noChangeArrowheads="1"/>
          </p:cNvPicPr>
          <p:nvPr/>
        </p:nvPicPr>
        <p:blipFill>
          <a:blip r:embed="rId3"/>
          <a:srcRect/>
          <a:stretch>
            <a:fillRect/>
          </a:stretch>
        </p:blipFill>
        <p:spPr bwMode="auto">
          <a:xfrm>
            <a:off x="5214942" y="4286256"/>
            <a:ext cx="3636843" cy="2000264"/>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20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20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20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20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20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C000">
            <a:alpha val="50000"/>
          </a:srgbClr>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296974"/>
          </a:xfrm>
        </p:spPr>
        <p:txBody>
          <a:bodyPr>
            <a:normAutofit fontScale="90000"/>
          </a:bodyPr>
          <a:lstStyle/>
          <a:p>
            <a:r>
              <a:rPr lang="tr-TR" b="1" dirty="0" smtClean="0"/>
              <a:t>2.7. Ekonomik Haklar</a:t>
            </a:r>
            <a:br>
              <a:rPr lang="tr-TR" b="1" dirty="0" smtClean="0"/>
            </a:br>
            <a:r>
              <a:rPr lang="tr-TR" b="1" dirty="0" smtClean="0"/>
              <a:t>(Dinimizde…)</a:t>
            </a:r>
            <a:endParaRPr lang="tr-TR" dirty="0"/>
          </a:p>
        </p:txBody>
      </p:sp>
      <p:sp>
        <p:nvSpPr>
          <p:cNvPr id="4" name="3 Yuvarlatılmış Dikdörtgen"/>
          <p:cNvSpPr/>
          <p:nvPr/>
        </p:nvSpPr>
        <p:spPr>
          <a:xfrm>
            <a:off x="357158" y="4357694"/>
            <a:ext cx="8358246" cy="1500198"/>
          </a:xfrm>
          <a:prstGeom prst="roundRect">
            <a:avLst/>
          </a:prstGeom>
          <a:solidFill>
            <a:srgbClr val="FFCCFF">
              <a:alpha val="85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“İşçiye hakkını alnının teri kurumadan veriniz” </a:t>
            </a:r>
            <a:r>
              <a:rPr lang="tr-TR" sz="2000" dirty="0" smtClean="0">
                <a:solidFill>
                  <a:schemeClr val="tx1"/>
                </a:solidFill>
              </a:rPr>
              <a:t>(Hadis-i Şerif)</a:t>
            </a:r>
            <a:endParaRPr lang="tr-TR" sz="2000" b="1" dirty="0" smtClean="0">
              <a:solidFill>
                <a:schemeClr val="tx1"/>
              </a:solidFill>
            </a:endParaRPr>
          </a:p>
        </p:txBody>
      </p:sp>
      <p:sp>
        <p:nvSpPr>
          <p:cNvPr id="5" name="4 Yuvarlatılmış Dikdörtgen"/>
          <p:cNvSpPr/>
          <p:nvPr/>
        </p:nvSpPr>
        <p:spPr>
          <a:xfrm>
            <a:off x="357158" y="1785926"/>
            <a:ext cx="8358246" cy="2214578"/>
          </a:xfrm>
          <a:prstGeom prst="roundRect">
            <a:avLst/>
          </a:prstGeom>
          <a:solidFill>
            <a:srgbClr val="FFCCFF">
              <a:alpha val="85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 Ey iman edenler! Karşılıklı rızaya dayanan ticaret olması hali müstesna, mallarınızı, batıl (haksız ve haram yollar) ile aranızda (alıp vererek) yemeyin…” </a:t>
            </a:r>
            <a:r>
              <a:rPr lang="tr-TR" sz="2000" dirty="0" smtClean="0">
                <a:solidFill>
                  <a:schemeClr val="tx1"/>
                </a:solidFill>
              </a:rPr>
              <a:t>(Nisa Suresi, 29. ayet)</a:t>
            </a:r>
            <a:endParaRPr lang="tr-TR" sz="2000" b="1" dirty="0" smtClean="0">
              <a:solidFill>
                <a:schemeClr val="tx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92D050">
            <a:alpha val="40000"/>
          </a:srgbClr>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4000" b="1" dirty="0" smtClean="0"/>
              <a:t>3. Hak ve Özgürlüklerin Kullanımı</a:t>
            </a:r>
            <a:endParaRPr lang="tr-TR" sz="4000" b="1" dirty="0"/>
          </a:p>
        </p:txBody>
      </p:sp>
      <p:sp>
        <p:nvSpPr>
          <p:cNvPr id="3" name="2 İçerik Yer Tutucusu"/>
          <p:cNvSpPr>
            <a:spLocks noGrp="1"/>
          </p:cNvSpPr>
          <p:nvPr>
            <p:ph idx="1"/>
          </p:nvPr>
        </p:nvSpPr>
        <p:spPr/>
        <p:txBody>
          <a:bodyPr/>
          <a:lstStyle/>
          <a:p>
            <a:pPr>
              <a:buNone/>
            </a:pPr>
            <a:r>
              <a:rPr lang="tr-TR" dirty="0" smtClean="0"/>
              <a:t>Birey hak ve özgürlüklerini kullanırken;</a:t>
            </a:r>
          </a:p>
          <a:p>
            <a:r>
              <a:rPr lang="tr-TR" dirty="0" smtClean="0"/>
              <a:t>Hak ve özgürlükler hakkında bilgi sahibi olmalı,</a:t>
            </a:r>
          </a:p>
          <a:p>
            <a:r>
              <a:rPr lang="tr-TR" dirty="0" smtClean="0"/>
              <a:t>Anayasa’nın tanıdığı yollara başvurmalı,</a:t>
            </a:r>
          </a:p>
          <a:p>
            <a:r>
              <a:rPr lang="tr-TR" dirty="0" smtClean="0"/>
              <a:t>Kamu düzenini bozmamalı,</a:t>
            </a:r>
          </a:p>
          <a:p>
            <a:r>
              <a:rPr lang="tr-TR" dirty="0" smtClean="0"/>
              <a:t>Başkalarının hak ve özgürlüklerini de gözetmelidir.</a:t>
            </a:r>
          </a:p>
          <a:p>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20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B0F0">
            <a:alpha val="30000"/>
          </a:srgbClr>
        </a:solidFill>
        <a:effectLst/>
      </p:bgPr>
    </p:bg>
    <p:spTree>
      <p:nvGrpSpPr>
        <p:cNvPr id="1" name=""/>
        <p:cNvGrpSpPr/>
        <p:nvPr/>
      </p:nvGrpSpPr>
      <p:grpSpPr>
        <a:xfrm>
          <a:off x="0" y="0"/>
          <a:ext cx="0" cy="0"/>
          <a:chOff x="0" y="0"/>
          <a:chExt cx="0" cy="0"/>
        </a:xfrm>
      </p:grpSpPr>
      <p:sp>
        <p:nvSpPr>
          <p:cNvPr id="4" name="3 Başlık"/>
          <p:cNvSpPr>
            <a:spLocks noGrp="1"/>
          </p:cNvSpPr>
          <p:nvPr>
            <p:ph type="title"/>
          </p:nvPr>
        </p:nvSpPr>
        <p:spPr>
          <a:xfrm>
            <a:off x="457200" y="-24"/>
            <a:ext cx="8229600" cy="1143000"/>
          </a:xfrm>
        </p:spPr>
        <p:txBody>
          <a:bodyPr>
            <a:normAutofit/>
          </a:bodyPr>
          <a:lstStyle/>
          <a:p>
            <a:r>
              <a:rPr lang="tr-TR" sz="4000" b="1" dirty="0" smtClean="0"/>
              <a:t>Hak ve Özgürlüklerin Kullanımı</a:t>
            </a:r>
            <a:endParaRPr lang="tr-TR" sz="4000" b="1" dirty="0"/>
          </a:p>
        </p:txBody>
      </p:sp>
      <p:sp>
        <p:nvSpPr>
          <p:cNvPr id="5" name="4 Metin Yer Tutucusu"/>
          <p:cNvSpPr>
            <a:spLocks noGrp="1"/>
          </p:cNvSpPr>
          <p:nvPr>
            <p:ph type="body" idx="1"/>
          </p:nvPr>
        </p:nvSpPr>
        <p:spPr>
          <a:xfrm>
            <a:off x="457200" y="928670"/>
            <a:ext cx="4040188" cy="639762"/>
          </a:xfrm>
        </p:spPr>
        <p:txBody>
          <a:bodyPr/>
          <a:lstStyle/>
          <a:p>
            <a:pPr algn="ctr"/>
            <a:r>
              <a:rPr lang="tr-TR" dirty="0" smtClean="0"/>
              <a:t>Anayasaya Uyulması</a:t>
            </a:r>
            <a:endParaRPr lang="tr-TR" dirty="0"/>
          </a:p>
        </p:txBody>
      </p:sp>
      <p:sp>
        <p:nvSpPr>
          <p:cNvPr id="6" name="5 İçerik Yer Tutucusu"/>
          <p:cNvSpPr>
            <a:spLocks noGrp="1"/>
          </p:cNvSpPr>
          <p:nvPr>
            <p:ph sz="half" idx="2"/>
          </p:nvPr>
        </p:nvSpPr>
        <p:spPr>
          <a:xfrm>
            <a:off x="457200" y="1746247"/>
            <a:ext cx="4040188" cy="3951288"/>
          </a:xfrm>
        </p:spPr>
        <p:txBody>
          <a:bodyPr/>
          <a:lstStyle/>
          <a:p>
            <a:r>
              <a:rPr lang="tr-TR" dirty="0" smtClean="0"/>
              <a:t>Sevgi</a:t>
            </a:r>
          </a:p>
          <a:p>
            <a:r>
              <a:rPr lang="tr-TR" dirty="0" smtClean="0"/>
              <a:t>Saygı</a:t>
            </a:r>
          </a:p>
          <a:p>
            <a:r>
              <a:rPr lang="tr-TR" dirty="0" smtClean="0"/>
              <a:t>Güven</a:t>
            </a:r>
          </a:p>
          <a:p>
            <a:r>
              <a:rPr lang="tr-TR" dirty="0" smtClean="0"/>
              <a:t>Hoşgörü</a:t>
            </a:r>
          </a:p>
          <a:p>
            <a:r>
              <a:rPr lang="tr-TR" dirty="0" smtClean="0"/>
              <a:t>Dostluk</a:t>
            </a:r>
          </a:p>
          <a:p>
            <a:r>
              <a:rPr lang="tr-TR" dirty="0" smtClean="0"/>
              <a:t>Kardeşlik bağlarını güçlendirir.</a:t>
            </a:r>
            <a:endParaRPr lang="tr-TR" dirty="0"/>
          </a:p>
        </p:txBody>
      </p:sp>
      <p:sp>
        <p:nvSpPr>
          <p:cNvPr id="7" name="6 Metin Yer Tutucusu"/>
          <p:cNvSpPr>
            <a:spLocks noGrp="1"/>
          </p:cNvSpPr>
          <p:nvPr>
            <p:ph type="body" sz="quarter" idx="3"/>
          </p:nvPr>
        </p:nvSpPr>
        <p:spPr>
          <a:xfrm>
            <a:off x="4645025" y="928670"/>
            <a:ext cx="4041775" cy="639762"/>
          </a:xfrm>
        </p:spPr>
        <p:txBody>
          <a:bodyPr/>
          <a:lstStyle/>
          <a:p>
            <a:pPr algn="ctr"/>
            <a:r>
              <a:rPr lang="tr-TR" dirty="0" smtClean="0"/>
              <a:t>Anayasanın İhlal Edilmesi</a:t>
            </a:r>
            <a:endParaRPr lang="tr-TR" dirty="0"/>
          </a:p>
        </p:txBody>
      </p:sp>
      <p:sp>
        <p:nvSpPr>
          <p:cNvPr id="8" name="7 İçerik Yer Tutucusu"/>
          <p:cNvSpPr>
            <a:spLocks noGrp="1"/>
          </p:cNvSpPr>
          <p:nvPr>
            <p:ph sz="quarter" idx="4"/>
          </p:nvPr>
        </p:nvSpPr>
        <p:spPr>
          <a:xfrm>
            <a:off x="4645025" y="1746247"/>
            <a:ext cx="4041775" cy="3951288"/>
          </a:xfrm>
        </p:spPr>
        <p:txBody>
          <a:bodyPr/>
          <a:lstStyle/>
          <a:p>
            <a:r>
              <a:rPr lang="tr-TR" dirty="0" smtClean="0"/>
              <a:t>Huzursuzluk</a:t>
            </a:r>
          </a:p>
          <a:p>
            <a:r>
              <a:rPr lang="tr-TR" dirty="0" smtClean="0"/>
              <a:t>Kargaşa</a:t>
            </a:r>
          </a:p>
          <a:p>
            <a:r>
              <a:rPr lang="tr-TR" dirty="0" smtClean="0"/>
              <a:t>Endişe</a:t>
            </a:r>
          </a:p>
          <a:p>
            <a:r>
              <a:rPr lang="tr-TR" dirty="0" smtClean="0"/>
              <a:t>Adaletsizlik</a:t>
            </a:r>
          </a:p>
          <a:p>
            <a:r>
              <a:rPr lang="tr-TR" dirty="0" smtClean="0"/>
              <a:t>Anarşi ortamı oluşturur.</a:t>
            </a:r>
            <a:endParaRPr lang="tr-TR" dirty="0"/>
          </a:p>
        </p:txBody>
      </p:sp>
      <p:sp>
        <p:nvSpPr>
          <p:cNvPr id="10" name="9 Yuvarlatılmış Dikdörtgen"/>
          <p:cNvSpPr/>
          <p:nvPr/>
        </p:nvSpPr>
        <p:spPr>
          <a:xfrm>
            <a:off x="357158" y="4857760"/>
            <a:ext cx="8358246" cy="1857388"/>
          </a:xfrm>
          <a:prstGeom prst="roundRect">
            <a:avLst/>
          </a:prstGeom>
          <a:solidFill>
            <a:srgbClr val="66FFFF">
              <a:alpha val="60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“Herkes, kişiliğine bağlı, dokunulmaz, devredilmez, vazgeçilmez temel hak ve hürriyetlere sahiptir. Temel hak ve hürriyetler, kişinin topluma, ailesine ve diğer kişilere karşı ödev ve sorumluluklarını da ihtiva eder.” </a:t>
            </a:r>
          </a:p>
          <a:p>
            <a:pPr algn="ctr"/>
            <a:r>
              <a:rPr lang="tr-TR" sz="2000" dirty="0" smtClean="0">
                <a:solidFill>
                  <a:schemeClr val="tx1"/>
                </a:solidFill>
              </a:rPr>
              <a:t>(Anayasa Madde 12)</a:t>
            </a:r>
            <a:endParaRPr lang="tr-TR" sz="2000" b="1" dirty="0" smtClean="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20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20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20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20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20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Effect transition="in" filter="fade">
                                      <p:cBhvr>
                                        <p:cTn id="37" dur="2000"/>
                                        <p:tgtEl>
                                          <p:spTgt spid="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8">
                                            <p:txEl>
                                              <p:pRg st="1" end="1"/>
                                            </p:txEl>
                                          </p:spTgt>
                                        </p:tgtEl>
                                        <p:attrNameLst>
                                          <p:attrName>style.visibility</p:attrName>
                                        </p:attrNameLst>
                                      </p:cBhvr>
                                      <p:to>
                                        <p:strVal val="visible"/>
                                      </p:to>
                                    </p:set>
                                    <p:animEffect transition="in" filter="fade">
                                      <p:cBhvr>
                                        <p:cTn id="42" dur="2000"/>
                                        <p:tgtEl>
                                          <p:spTgt spid="8">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8">
                                            <p:txEl>
                                              <p:pRg st="2" end="2"/>
                                            </p:txEl>
                                          </p:spTgt>
                                        </p:tgtEl>
                                        <p:attrNameLst>
                                          <p:attrName>style.visibility</p:attrName>
                                        </p:attrNameLst>
                                      </p:cBhvr>
                                      <p:to>
                                        <p:strVal val="visible"/>
                                      </p:to>
                                    </p:set>
                                    <p:animEffect transition="in" filter="fade">
                                      <p:cBhvr>
                                        <p:cTn id="47" dur="2000"/>
                                        <p:tgtEl>
                                          <p:spTgt spid="8">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8">
                                            <p:txEl>
                                              <p:pRg st="3" end="3"/>
                                            </p:txEl>
                                          </p:spTgt>
                                        </p:tgtEl>
                                        <p:attrNameLst>
                                          <p:attrName>style.visibility</p:attrName>
                                        </p:attrNameLst>
                                      </p:cBhvr>
                                      <p:to>
                                        <p:strVal val="visible"/>
                                      </p:to>
                                    </p:set>
                                    <p:animEffect transition="in" filter="fade">
                                      <p:cBhvr>
                                        <p:cTn id="52" dur="2000"/>
                                        <p:tgtEl>
                                          <p:spTgt spid="8">
                                            <p:txEl>
                                              <p:pRg st="3" end="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8">
                                            <p:txEl>
                                              <p:pRg st="4" end="4"/>
                                            </p:txEl>
                                          </p:spTgt>
                                        </p:tgtEl>
                                        <p:attrNameLst>
                                          <p:attrName>style.visibility</p:attrName>
                                        </p:attrNameLst>
                                      </p:cBhvr>
                                      <p:to>
                                        <p:strVal val="visible"/>
                                      </p:to>
                                    </p:set>
                                    <p:animEffect transition="in" filter="fade">
                                      <p:cBhvr>
                                        <p:cTn id="57" dur="2000"/>
                                        <p:tgtEl>
                                          <p:spTgt spid="8">
                                            <p:txEl>
                                              <p:pRg st="4" end="4"/>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additive="base">
                                        <p:cTn id="62" dur="500" fill="hold"/>
                                        <p:tgtEl>
                                          <p:spTgt spid="10"/>
                                        </p:tgtEl>
                                        <p:attrNameLst>
                                          <p:attrName>ppt_x</p:attrName>
                                        </p:attrNameLst>
                                      </p:cBhvr>
                                      <p:tavLst>
                                        <p:tav tm="0">
                                          <p:val>
                                            <p:strVal val="#ppt_x"/>
                                          </p:val>
                                        </p:tav>
                                        <p:tav tm="100000">
                                          <p:val>
                                            <p:strVal val="#ppt_x"/>
                                          </p:val>
                                        </p:tav>
                                      </p:tavLst>
                                    </p:anim>
                                    <p:anim calcmode="lin" valueType="num">
                                      <p:cBhvr additive="base">
                                        <p:cTn id="6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2.bp.blogspot.com/-lg-czClOD3Q/Upq-SHEfSGI/AAAAAAAAHT4/4GZmtgO-sr8/s1600/%E9%B3%A5%E3%81%8B%E3%81%94%E3%81%AE%E3%82%B7%E3%83%AB%E3%82%A8%E3%83%83%E3%83%88+Animal+bird+and+birdcage+%E3%82%A4%E3%83%A9%E3%82%B9%E3%83%88%E7%B4%A0%E6%9D%902.jpg"/>
          <p:cNvPicPr>
            <a:picLocks noChangeAspect="1" noChangeArrowheads="1"/>
          </p:cNvPicPr>
          <p:nvPr/>
        </p:nvPicPr>
        <p:blipFill>
          <a:blip r:embed="rId2"/>
          <a:srcRect/>
          <a:stretch>
            <a:fillRect/>
          </a:stretch>
        </p:blipFill>
        <p:spPr bwMode="auto">
          <a:xfrm>
            <a:off x="250001" y="-24"/>
            <a:ext cx="8643998" cy="5877712"/>
          </a:xfrm>
          <a:prstGeom prst="rect">
            <a:avLst/>
          </a:prstGeom>
          <a:noFill/>
        </p:spPr>
      </p:pic>
      <p:sp>
        <p:nvSpPr>
          <p:cNvPr id="2" name="1 Başlık"/>
          <p:cNvSpPr>
            <a:spLocks noGrp="1"/>
          </p:cNvSpPr>
          <p:nvPr>
            <p:ph type="ctrTitle"/>
          </p:nvPr>
        </p:nvSpPr>
        <p:spPr>
          <a:xfrm>
            <a:off x="714348" y="-24"/>
            <a:ext cx="7772400" cy="1470025"/>
          </a:xfrm>
          <a:solidFill>
            <a:schemeClr val="bg1"/>
          </a:solidFill>
        </p:spPr>
        <p:txBody>
          <a:bodyPr/>
          <a:lstStyle/>
          <a:p>
            <a:r>
              <a:rPr lang="tr-TR" b="1" dirty="0" smtClean="0"/>
              <a:t>HAKLAR, ÖZGÜRLÜKLER VE DİN</a:t>
            </a:r>
            <a:endParaRPr lang="tr-TR" b="1" dirty="0"/>
          </a:p>
        </p:txBody>
      </p:sp>
      <p:sp>
        <p:nvSpPr>
          <p:cNvPr id="3" name="2 Alt Başlık"/>
          <p:cNvSpPr>
            <a:spLocks noGrp="1"/>
          </p:cNvSpPr>
          <p:nvPr>
            <p:ph type="subTitle" idx="1"/>
          </p:nvPr>
        </p:nvSpPr>
        <p:spPr>
          <a:xfrm>
            <a:off x="2228824" y="5786454"/>
            <a:ext cx="6915176" cy="1071546"/>
          </a:xfrm>
        </p:spPr>
        <p:txBody>
          <a:bodyPr>
            <a:normAutofit lnSpcReduction="10000"/>
          </a:bodyPr>
          <a:lstStyle/>
          <a:p>
            <a:pPr algn="r"/>
            <a:r>
              <a:rPr lang="tr-TR" dirty="0" smtClean="0">
                <a:solidFill>
                  <a:schemeClr val="tx1"/>
                </a:solidFill>
              </a:rPr>
              <a:t>10. SINIF 5. ÜNİTE</a:t>
            </a:r>
          </a:p>
          <a:p>
            <a:pPr algn="r"/>
            <a:r>
              <a:rPr lang="tr-TR" dirty="0" smtClean="0">
                <a:solidFill>
                  <a:schemeClr val="tx1"/>
                </a:solidFill>
              </a:rPr>
              <a:t>ÖĞRENME ALANI: AHLAK VE DEĞERLER</a:t>
            </a:r>
            <a:endParaRPr lang="tr-TR" dirty="0">
              <a:solidFill>
                <a:schemeClr val="tx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4000" b="1" dirty="0" smtClean="0"/>
              <a:t>4. Hak ve Özgürlüklerin Kullanımını Engelleyen Durumlar</a:t>
            </a:r>
            <a:endParaRPr lang="tr-TR" sz="4000" b="1" dirty="0"/>
          </a:p>
        </p:txBody>
      </p:sp>
      <p:sp>
        <p:nvSpPr>
          <p:cNvPr id="3" name="2 İçerik Yer Tutucusu"/>
          <p:cNvSpPr>
            <a:spLocks noGrp="1"/>
          </p:cNvSpPr>
          <p:nvPr>
            <p:ph idx="1"/>
          </p:nvPr>
        </p:nvSpPr>
        <p:spPr>
          <a:xfrm>
            <a:off x="457200" y="1600200"/>
            <a:ext cx="5114932" cy="4525963"/>
          </a:xfrm>
        </p:spPr>
        <p:txBody>
          <a:bodyPr/>
          <a:lstStyle/>
          <a:p>
            <a:r>
              <a:rPr lang="tr-TR" dirty="0" smtClean="0"/>
              <a:t>Akıl sağlığı yerinde olmama</a:t>
            </a:r>
          </a:p>
          <a:p>
            <a:r>
              <a:rPr lang="tr-TR" dirty="0" smtClean="0"/>
              <a:t>Reşit olmama</a:t>
            </a:r>
          </a:p>
          <a:p>
            <a:r>
              <a:rPr lang="tr-TR" dirty="0" smtClean="0"/>
              <a:t>Sarhoşluk verici maddenin etkisi altında olma</a:t>
            </a:r>
          </a:p>
          <a:p>
            <a:r>
              <a:rPr lang="tr-TR" dirty="0" smtClean="0"/>
              <a:t>Olağanüstü hal ilanı</a:t>
            </a:r>
          </a:p>
          <a:p>
            <a:endParaRPr lang="tr-TR" dirty="0"/>
          </a:p>
        </p:txBody>
      </p:sp>
      <p:pic>
        <p:nvPicPr>
          <p:cNvPr id="4098" name="Picture 2" descr="http://www.yesilay.org.tr/documents/file/YAResimler/madde_bagimliligi-2fd96ff0-03fa-4c14-a239-5f2a8db98d4d.jpg"/>
          <p:cNvPicPr>
            <a:picLocks noChangeAspect="1" noChangeArrowheads="1"/>
          </p:cNvPicPr>
          <p:nvPr/>
        </p:nvPicPr>
        <p:blipFill>
          <a:blip r:embed="rId2"/>
          <a:srcRect l="50000" r="7499"/>
          <a:stretch>
            <a:fillRect/>
          </a:stretch>
        </p:blipFill>
        <p:spPr bwMode="auto">
          <a:xfrm>
            <a:off x="5286380" y="1857394"/>
            <a:ext cx="3643338" cy="428625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6">
            <a:lumMod val="50000"/>
            <a:alpha val="40000"/>
          </a:schemeClr>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4"/>
            <a:ext cx="8229600" cy="1143000"/>
          </a:xfrm>
        </p:spPr>
        <p:txBody>
          <a:bodyPr>
            <a:normAutofit/>
          </a:bodyPr>
          <a:lstStyle/>
          <a:p>
            <a:r>
              <a:rPr lang="tr-TR" sz="4000" b="1" dirty="0" smtClean="0"/>
              <a:t>5. Hukukun Üstünlüğü</a:t>
            </a:r>
            <a:endParaRPr lang="tr-TR" sz="4000" b="1" dirty="0"/>
          </a:p>
        </p:txBody>
      </p:sp>
      <p:sp>
        <p:nvSpPr>
          <p:cNvPr id="3" name="2 İçerik Yer Tutucusu"/>
          <p:cNvSpPr>
            <a:spLocks noGrp="1"/>
          </p:cNvSpPr>
          <p:nvPr>
            <p:ph idx="1"/>
          </p:nvPr>
        </p:nvSpPr>
        <p:spPr>
          <a:xfrm>
            <a:off x="214282" y="1571612"/>
            <a:ext cx="4429156" cy="3071834"/>
          </a:xfrm>
        </p:spPr>
        <p:txBody>
          <a:bodyPr>
            <a:normAutofit/>
          </a:bodyPr>
          <a:lstStyle/>
          <a:p>
            <a:pPr algn="ctr">
              <a:buNone/>
            </a:pPr>
            <a:r>
              <a:rPr lang="tr-TR" sz="2800" dirty="0" smtClean="0"/>
              <a:t>Bireyin dini, inancı, düşüncesi, ırkı, cinsiyeti, </a:t>
            </a:r>
            <a:r>
              <a:rPr lang="tr-TR" sz="2800" dirty="0" err="1" smtClean="0"/>
              <a:t>sosyo</a:t>
            </a:r>
            <a:r>
              <a:rPr lang="tr-TR" sz="2800" dirty="0" smtClean="0"/>
              <a:t>-ekonomik düzeyi, mesleği ne olursa olsun yasalar karşısında eşit olmasıdır.</a:t>
            </a:r>
            <a:endParaRPr lang="tr-TR" sz="2800" dirty="0"/>
          </a:p>
        </p:txBody>
      </p:sp>
      <p:pic>
        <p:nvPicPr>
          <p:cNvPr id="2050" name="Picture 2" descr="http://www.bianet.org/system/uploads/1/articles/spot_image/000/153/283/original/manset.jpg"/>
          <p:cNvPicPr>
            <a:picLocks noChangeAspect="1" noChangeArrowheads="1"/>
          </p:cNvPicPr>
          <p:nvPr/>
        </p:nvPicPr>
        <p:blipFill>
          <a:blip r:embed="rId2"/>
          <a:srcRect/>
          <a:stretch>
            <a:fillRect/>
          </a:stretch>
        </p:blipFill>
        <p:spPr bwMode="auto">
          <a:xfrm>
            <a:off x="4857752" y="1428736"/>
            <a:ext cx="3935550" cy="2546533"/>
          </a:xfrm>
          <a:prstGeom prst="rect">
            <a:avLst/>
          </a:prstGeom>
          <a:ln>
            <a:noFill/>
          </a:ln>
          <a:effectLst>
            <a:softEdge rad="112500"/>
          </a:effectLst>
        </p:spPr>
      </p:pic>
      <p:sp>
        <p:nvSpPr>
          <p:cNvPr id="5" name="4 Yuvarlatılmış Dikdörtgen"/>
          <p:cNvSpPr/>
          <p:nvPr/>
        </p:nvSpPr>
        <p:spPr>
          <a:xfrm>
            <a:off x="357158" y="4643446"/>
            <a:ext cx="8358246" cy="1857388"/>
          </a:xfrm>
          <a:prstGeom prst="roundRect">
            <a:avLst/>
          </a:prstGeom>
          <a:solidFill>
            <a:schemeClr val="accent6">
              <a:lumMod val="20000"/>
              <a:lumOff val="80000"/>
              <a:alpha val="8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 Herkes dil, ırk, renk, cinsiyet, siyasi düşünce, felsefi inanç, din, mezhep vb. sebeplerle ayrım gözetilmeksizin kanun önünde eşittir. Hiçbir kişiye, aileye, zümreye veya sınıfa imtiyaz tanınamaz. Devlet organları ve idare mahkemeleri bütün işlemlerinde kanun önünde eşitlik ilkesine uygun olarak hareket etmek zorundadır.” </a:t>
            </a:r>
            <a:r>
              <a:rPr lang="tr-TR" sz="2000" dirty="0" smtClean="0">
                <a:solidFill>
                  <a:schemeClr val="tx1"/>
                </a:solidFill>
              </a:rPr>
              <a:t>(Anayasa Madde 10)</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4000" b="1" dirty="0" smtClean="0"/>
              <a:t>6. Kul Hakkı Yemek </a:t>
            </a:r>
            <a:r>
              <a:rPr lang="tr-TR" sz="4000" b="1" smtClean="0"/>
              <a:t>Büyük Günahtır</a:t>
            </a:r>
            <a:endParaRPr lang="tr-TR" sz="4000" b="1" dirty="0"/>
          </a:p>
        </p:txBody>
      </p:sp>
      <p:sp>
        <p:nvSpPr>
          <p:cNvPr id="3" name="2 İçerik Yer Tutucusu"/>
          <p:cNvSpPr>
            <a:spLocks noGrp="1"/>
          </p:cNvSpPr>
          <p:nvPr>
            <p:ph idx="1"/>
          </p:nvPr>
        </p:nvSpPr>
        <p:spPr>
          <a:xfrm>
            <a:off x="457200" y="1600200"/>
            <a:ext cx="4543428" cy="4686320"/>
          </a:xfrm>
        </p:spPr>
        <p:txBody>
          <a:bodyPr>
            <a:normAutofit/>
          </a:bodyPr>
          <a:lstStyle/>
          <a:p>
            <a:pPr algn="just"/>
            <a:r>
              <a:rPr lang="tr-TR" sz="2400" b="1" dirty="0" smtClean="0"/>
              <a:t>Yasalara göre hareket etme</a:t>
            </a:r>
          </a:p>
          <a:p>
            <a:pPr algn="just"/>
            <a:r>
              <a:rPr lang="tr-TR" sz="2400" b="1" dirty="0" smtClean="0"/>
              <a:t>Yükümlü olduğun vergileri zamanında ve tam ödeme</a:t>
            </a:r>
          </a:p>
          <a:p>
            <a:pPr algn="just"/>
            <a:r>
              <a:rPr lang="tr-TR" sz="2400" b="1" dirty="0" smtClean="0"/>
              <a:t>Devletin bireye verdiği eğitim, sağlık v.b. hizmetlerin hakkını vermek için özverili bir şekilde çalışma</a:t>
            </a:r>
          </a:p>
          <a:p>
            <a:pPr algn="just"/>
            <a:r>
              <a:rPr lang="tr-TR" sz="2400" b="1" dirty="0" smtClean="0"/>
              <a:t> Bilimsel, kültürel v.b. Gelişmelere katkı sağlama</a:t>
            </a:r>
          </a:p>
          <a:p>
            <a:pPr algn="just"/>
            <a:r>
              <a:rPr lang="tr-TR" sz="2400" b="1" dirty="0" smtClean="0"/>
              <a:t> Kamu malını koruma ve kamu nizamına katkıda bulunma</a:t>
            </a:r>
          </a:p>
        </p:txBody>
      </p:sp>
      <p:pic>
        <p:nvPicPr>
          <p:cNvPr id="1026" name="Picture 2" descr="http://haber.islamalemiburada.com/wp-content/uploads/2014/10/R%C3%BCyada-Terazi-G%C3%B6rmek.jpg"/>
          <p:cNvPicPr>
            <a:picLocks noChangeAspect="1" noChangeArrowheads="1"/>
          </p:cNvPicPr>
          <p:nvPr/>
        </p:nvPicPr>
        <p:blipFill>
          <a:blip r:embed="rId2"/>
          <a:srcRect l="11765" r="11764"/>
          <a:stretch>
            <a:fillRect/>
          </a:stretch>
        </p:blipFill>
        <p:spPr bwMode="auto">
          <a:xfrm>
            <a:off x="5214942" y="2214554"/>
            <a:ext cx="3544329" cy="314327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000">
            <a:alpha val="40000"/>
          </a:srgbClr>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4"/>
            <a:ext cx="8229600" cy="1143000"/>
          </a:xfrm>
        </p:spPr>
        <p:txBody>
          <a:bodyPr>
            <a:normAutofit/>
          </a:bodyPr>
          <a:lstStyle/>
          <a:p>
            <a:r>
              <a:rPr lang="tr-TR" sz="4000" b="1" dirty="0" smtClean="0"/>
              <a:t>1. Hak ve Özgürlük Kavramları</a:t>
            </a:r>
            <a:endParaRPr lang="tr-TR" sz="4000" b="1" dirty="0"/>
          </a:p>
        </p:txBody>
      </p:sp>
      <p:sp>
        <p:nvSpPr>
          <p:cNvPr id="6" name="5 Oval Belirtme Çizgisi"/>
          <p:cNvSpPr/>
          <p:nvPr/>
        </p:nvSpPr>
        <p:spPr>
          <a:xfrm>
            <a:off x="928662" y="1142984"/>
            <a:ext cx="4357718" cy="2571768"/>
          </a:xfrm>
          <a:prstGeom prst="wedgeEllipseCallout">
            <a:avLst>
              <a:gd name="adj1" fmla="val -52204"/>
              <a:gd name="adj2" fmla="val 52963"/>
            </a:avLst>
          </a:prstGeom>
          <a:solidFill>
            <a:srgbClr val="FFC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u="sng" dirty="0" smtClean="0">
                <a:solidFill>
                  <a:schemeClr val="tx1"/>
                </a:solidFill>
              </a:rPr>
              <a:t>Hak; </a:t>
            </a:r>
            <a:r>
              <a:rPr lang="tr-TR" sz="2000" b="1" dirty="0" smtClean="0">
                <a:solidFill>
                  <a:schemeClr val="tx1"/>
                </a:solidFill>
              </a:rPr>
              <a:t>adalet ve hukukun gerektirdiği veya birine ayırdığı şey, kazanç anlamına gelir.</a:t>
            </a:r>
          </a:p>
        </p:txBody>
      </p:sp>
      <p:sp>
        <p:nvSpPr>
          <p:cNvPr id="7" name="6 Oval Belirtme Çizgisi"/>
          <p:cNvSpPr/>
          <p:nvPr/>
        </p:nvSpPr>
        <p:spPr>
          <a:xfrm>
            <a:off x="2071670" y="3714752"/>
            <a:ext cx="6286544" cy="2714644"/>
          </a:xfrm>
          <a:prstGeom prst="wedgeEllipseCallout">
            <a:avLst>
              <a:gd name="adj1" fmla="val 50844"/>
              <a:gd name="adj2" fmla="val 57732"/>
            </a:avLst>
          </a:prstGeom>
          <a:solidFill>
            <a:srgbClr val="FFC0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u="sng" dirty="0" smtClean="0">
                <a:solidFill>
                  <a:schemeClr val="tx1"/>
                </a:solidFill>
              </a:rPr>
              <a:t>Özgürlük; </a:t>
            </a:r>
            <a:r>
              <a:rPr lang="tr-TR" sz="2000" b="1" dirty="0" smtClean="0">
                <a:solidFill>
                  <a:schemeClr val="tx1"/>
                </a:solidFill>
              </a:rPr>
              <a:t>kişinin herhangi bir baskı ve etki altında kalmaksızın görüşlerini, düşüncelerini serbestçe ifade etmesi ve istediği şekilde davranabilmesidir.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8000">
            <a:alpha val="57000"/>
          </a:srgbClr>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4000" b="1" dirty="0" smtClean="0"/>
              <a:t>2. Bazı Haklar, Özgürlükler ve Din</a:t>
            </a:r>
            <a:endParaRPr lang="tr-TR" sz="4000" b="1" dirty="0"/>
          </a:p>
        </p:txBody>
      </p:sp>
      <p:pic>
        <p:nvPicPr>
          <p:cNvPr id="18438" name="Picture 6" descr="http://1.bp.blogspot.com/-Tj7sfKqMPbc/TnijcU6yuWI/AAAAAAAAABI/oqdyaQcCYOw/s320/kafes.jpg"/>
          <p:cNvPicPr>
            <a:picLocks noChangeAspect="1" noChangeArrowheads="1"/>
          </p:cNvPicPr>
          <p:nvPr/>
        </p:nvPicPr>
        <p:blipFill>
          <a:blip r:embed="rId2"/>
          <a:srcRect/>
          <a:stretch>
            <a:fillRect/>
          </a:stretch>
        </p:blipFill>
        <p:spPr bwMode="auto">
          <a:xfrm>
            <a:off x="1500166" y="1343010"/>
            <a:ext cx="6143668" cy="4914935"/>
          </a:xfrm>
          <a:prstGeom prst="rect">
            <a:avLst/>
          </a:prstGeom>
          <a:ln>
            <a:noFill/>
          </a:ln>
          <a:effectLst>
            <a:softEdge rad="112500"/>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9999"/>
        </a:solidFill>
        <a:effectLst/>
      </p:bgPr>
    </p:bg>
    <p:spTree>
      <p:nvGrpSpPr>
        <p:cNvPr id="1" name=""/>
        <p:cNvGrpSpPr/>
        <p:nvPr/>
      </p:nvGrpSpPr>
      <p:grpSpPr>
        <a:xfrm>
          <a:off x="0" y="0"/>
          <a:ext cx="0" cy="0"/>
          <a:chOff x="0" y="0"/>
          <a:chExt cx="0" cy="0"/>
        </a:xfrm>
      </p:grpSpPr>
      <p:pic>
        <p:nvPicPr>
          <p:cNvPr id="17410" name="Picture 2" descr="http://img.hurriyetaile.com/c/1/70/620x372/r/images/haber/11094.jpg"/>
          <p:cNvPicPr>
            <a:picLocks noChangeAspect="1" noChangeArrowheads="1"/>
          </p:cNvPicPr>
          <p:nvPr/>
        </p:nvPicPr>
        <p:blipFill>
          <a:blip r:embed="rId2"/>
          <a:srcRect/>
          <a:stretch>
            <a:fillRect/>
          </a:stretch>
        </p:blipFill>
        <p:spPr bwMode="auto">
          <a:xfrm>
            <a:off x="4572000" y="1357298"/>
            <a:ext cx="4286280" cy="2571768"/>
          </a:xfrm>
          <a:prstGeom prst="rect">
            <a:avLst/>
          </a:prstGeom>
          <a:ln>
            <a:noFill/>
          </a:ln>
          <a:effectLst>
            <a:softEdge rad="112500"/>
          </a:effectLst>
        </p:spPr>
      </p:pic>
      <p:sp>
        <p:nvSpPr>
          <p:cNvPr id="2" name="1 Başlık"/>
          <p:cNvSpPr>
            <a:spLocks noGrp="1"/>
          </p:cNvSpPr>
          <p:nvPr>
            <p:ph type="title"/>
          </p:nvPr>
        </p:nvSpPr>
        <p:spPr>
          <a:xfrm>
            <a:off x="457200" y="-24"/>
            <a:ext cx="8229600" cy="1357322"/>
          </a:xfrm>
        </p:spPr>
        <p:txBody>
          <a:bodyPr>
            <a:normAutofit/>
          </a:bodyPr>
          <a:lstStyle/>
          <a:p>
            <a:r>
              <a:rPr lang="tr-TR" sz="4000" b="1" dirty="0" smtClean="0"/>
              <a:t>2.1. Yaşama ve Sağlık Hakkı</a:t>
            </a:r>
            <a:br>
              <a:rPr lang="tr-TR" sz="4000" b="1" dirty="0" smtClean="0"/>
            </a:br>
            <a:r>
              <a:rPr lang="tr-TR" sz="4000" b="1" dirty="0" smtClean="0"/>
              <a:t>(Dinimizde…)</a:t>
            </a:r>
            <a:endParaRPr lang="tr-TR" sz="4000" b="1" dirty="0"/>
          </a:p>
        </p:txBody>
      </p:sp>
      <p:sp>
        <p:nvSpPr>
          <p:cNvPr id="4" name="3 Yuvarlatılmış Dikdörtgen"/>
          <p:cNvSpPr/>
          <p:nvPr/>
        </p:nvSpPr>
        <p:spPr>
          <a:xfrm>
            <a:off x="285720" y="1428736"/>
            <a:ext cx="4214842" cy="2071702"/>
          </a:xfrm>
          <a:prstGeom prst="roundRect">
            <a:avLst/>
          </a:prstGeom>
          <a:solidFill>
            <a:srgbClr val="FFCCCC">
              <a:alpha val="84706"/>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“..Kim …bir canlıya kıyarsa bütün insanları öldürmüş gibi olur. Her kim bir canı kurtarırsa bütün insanları kurtarmış gibi olur.” </a:t>
            </a:r>
          </a:p>
          <a:p>
            <a:pPr algn="ctr"/>
            <a:r>
              <a:rPr lang="tr-TR" sz="2000" dirty="0" smtClean="0">
                <a:solidFill>
                  <a:schemeClr val="tx1"/>
                </a:solidFill>
              </a:rPr>
              <a:t>(</a:t>
            </a:r>
            <a:r>
              <a:rPr lang="tr-TR" sz="2000" dirty="0" err="1" smtClean="0">
                <a:solidFill>
                  <a:schemeClr val="tx1"/>
                </a:solidFill>
              </a:rPr>
              <a:t>Mâide</a:t>
            </a:r>
            <a:r>
              <a:rPr lang="tr-TR" sz="2000" dirty="0" smtClean="0">
                <a:solidFill>
                  <a:schemeClr val="tx1"/>
                </a:solidFill>
              </a:rPr>
              <a:t> Suresi, 32. ayet)</a:t>
            </a:r>
            <a:endParaRPr lang="tr-TR" sz="2000" dirty="0">
              <a:solidFill>
                <a:schemeClr val="tx1"/>
              </a:solidFill>
            </a:endParaRPr>
          </a:p>
        </p:txBody>
      </p:sp>
      <p:sp>
        <p:nvSpPr>
          <p:cNvPr id="5" name="4 Yuvarlatılmış Dikdörtgen"/>
          <p:cNvSpPr/>
          <p:nvPr/>
        </p:nvSpPr>
        <p:spPr>
          <a:xfrm>
            <a:off x="357158" y="4000504"/>
            <a:ext cx="7858180" cy="2714644"/>
          </a:xfrm>
          <a:prstGeom prst="roundRect">
            <a:avLst/>
          </a:prstGeom>
          <a:solidFill>
            <a:srgbClr val="FFCCCC">
              <a:alpha val="85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Arial" pitchFamily="34" charset="0"/>
              <a:buChar char="•"/>
            </a:pPr>
            <a:r>
              <a:rPr lang="tr-TR" sz="2000" b="1" dirty="0" smtClean="0">
                <a:solidFill>
                  <a:schemeClr val="tx1"/>
                </a:solidFill>
              </a:rPr>
              <a:t> Nefsi müdafaa hariç hiçbir canlıya zarar vermeme,</a:t>
            </a:r>
          </a:p>
          <a:p>
            <a:pPr>
              <a:buFont typeface="Arial" pitchFamily="34" charset="0"/>
              <a:buChar char="•"/>
            </a:pPr>
            <a:r>
              <a:rPr lang="tr-TR" sz="2000" b="1" dirty="0" smtClean="0">
                <a:solidFill>
                  <a:schemeClr val="tx1"/>
                </a:solidFill>
              </a:rPr>
              <a:t> Tıbbi zorunluluk olmaksızın vücut bütünlüğüne dokunmama,</a:t>
            </a:r>
          </a:p>
          <a:p>
            <a:pPr>
              <a:buFont typeface="Arial" pitchFamily="34" charset="0"/>
              <a:buChar char="•"/>
            </a:pPr>
            <a:r>
              <a:rPr lang="tr-TR" sz="2000" b="1" dirty="0" smtClean="0">
                <a:solidFill>
                  <a:schemeClr val="tx1"/>
                </a:solidFill>
              </a:rPr>
              <a:t> Kendi hayatını sonlandırmama,</a:t>
            </a:r>
          </a:p>
          <a:p>
            <a:pPr>
              <a:buFont typeface="Arial" pitchFamily="34" charset="0"/>
              <a:buChar char="•"/>
            </a:pPr>
            <a:r>
              <a:rPr lang="tr-TR" sz="2000" b="1" dirty="0" smtClean="0">
                <a:solidFill>
                  <a:schemeClr val="tx1"/>
                </a:solidFill>
              </a:rPr>
              <a:t> Zararlı alışkanlıklardan kaçınma,</a:t>
            </a:r>
          </a:p>
          <a:p>
            <a:pPr>
              <a:buFont typeface="Arial" pitchFamily="34" charset="0"/>
              <a:buChar char="•"/>
            </a:pPr>
            <a:r>
              <a:rPr lang="tr-TR" sz="2000" b="1" dirty="0" smtClean="0">
                <a:solidFill>
                  <a:schemeClr val="tx1"/>
                </a:solidFill>
              </a:rPr>
              <a:t> Cana ve canlıya zarar vermeme,</a:t>
            </a:r>
          </a:p>
          <a:p>
            <a:pPr>
              <a:buFont typeface="Arial" pitchFamily="34" charset="0"/>
              <a:buChar char="•"/>
            </a:pPr>
            <a:r>
              <a:rPr lang="tr-TR" sz="2000" b="1" dirty="0" smtClean="0">
                <a:solidFill>
                  <a:schemeClr val="tx1"/>
                </a:solidFill>
              </a:rPr>
              <a:t> Sağlıklı ve dengeli beslenme vb.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ssolv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dissolv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dissolv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dissolv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dissolve">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9999"/>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1414"/>
            <a:ext cx="8229600" cy="1143000"/>
          </a:xfrm>
        </p:spPr>
        <p:txBody>
          <a:bodyPr>
            <a:normAutofit fontScale="90000"/>
          </a:bodyPr>
          <a:lstStyle/>
          <a:p>
            <a:r>
              <a:rPr lang="tr-TR" b="1" dirty="0" smtClean="0"/>
              <a:t>2.1. Yaşama ve Sağlık Hakkı </a:t>
            </a:r>
            <a:br>
              <a:rPr lang="tr-TR" b="1" dirty="0" smtClean="0"/>
            </a:br>
            <a:r>
              <a:rPr lang="tr-TR" b="1" dirty="0" smtClean="0"/>
              <a:t>(Anayasa….)</a:t>
            </a:r>
            <a:endParaRPr lang="tr-TR" b="1" dirty="0"/>
          </a:p>
        </p:txBody>
      </p:sp>
      <p:sp>
        <p:nvSpPr>
          <p:cNvPr id="3" name="2 Yuvarlatılmış Dikdörtgen"/>
          <p:cNvSpPr/>
          <p:nvPr/>
        </p:nvSpPr>
        <p:spPr>
          <a:xfrm>
            <a:off x="642910" y="1357298"/>
            <a:ext cx="7858180" cy="2786082"/>
          </a:xfrm>
          <a:prstGeom prst="roundRect">
            <a:avLst/>
          </a:prstGeom>
          <a:solidFill>
            <a:srgbClr val="FFCCCC">
              <a:alpha val="85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 </a:t>
            </a:r>
            <a:r>
              <a:rPr lang="tr-TR" sz="2000" b="1" u="sng" dirty="0" smtClean="0">
                <a:solidFill>
                  <a:schemeClr val="tx1"/>
                </a:solidFill>
              </a:rPr>
              <a:t>Herkes sağlıklı ve dengeli bir çevrede yaşama hakkı</a:t>
            </a:r>
            <a:r>
              <a:rPr lang="tr-TR" sz="2000" b="1" dirty="0" smtClean="0">
                <a:solidFill>
                  <a:schemeClr val="tx1"/>
                </a:solidFill>
              </a:rPr>
              <a:t>na sahiptir. Çevreyi geliştirmek, çevre sağlığını korumak ve çevre kirlenmesini önlemek devletin ve vatandaşların ödevidir. Devletin herkesin </a:t>
            </a:r>
            <a:r>
              <a:rPr lang="tr-TR" sz="2000" b="1" u="sng" dirty="0" smtClean="0">
                <a:solidFill>
                  <a:schemeClr val="tx1"/>
                </a:solidFill>
              </a:rPr>
              <a:t>hayatını, beden ve ruh sağlığı içinde sürdürmesini </a:t>
            </a:r>
            <a:r>
              <a:rPr lang="tr-TR" sz="2000" b="1" dirty="0" smtClean="0">
                <a:solidFill>
                  <a:schemeClr val="tx1"/>
                </a:solidFill>
              </a:rPr>
              <a:t>sağlamak, insan ve madde gücünde tasarruf ve verimi arttırarak işbirliğini geliştirmek amacıyla </a:t>
            </a:r>
            <a:r>
              <a:rPr lang="tr-TR" sz="2000" b="1" u="sng" dirty="0" smtClean="0">
                <a:solidFill>
                  <a:schemeClr val="tx1"/>
                </a:solidFill>
              </a:rPr>
              <a:t>sağlık kuruluşlarını tek elden planlayıp hizmet vermesini </a:t>
            </a:r>
            <a:r>
              <a:rPr lang="tr-TR" sz="2000" b="1" dirty="0" smtClean="0">
                <a:solidFill>
                  <a:schemeClr val="tx1"/>
                </a:solidFill>
              </a:rPr>
              <a:t>düzenler…” </a:t>
            </a:r>
            <a:r>
              <a:rPr lang="tr-TR" sz="2000" dirty="0" smtClean="0">
                <a:solidFill>
                  <a:schemeClr val="tx1"/>
                </a:solidFill>
              </a:rPr>
              <a:t>(56. Madde)</a:t>
            </a:r>
            <a:endParaRPr lang="tr-TR" sz="2000" dirty="0">
              <a:solidFill>
                <a:schemeClr val="tx1"/>
              </a:solidFill>
            </a:endParaRPr>
          </a:p>
        </p:txBody>
      </p:sp>
      <p:sp>
        <p:nvSpPr>
          <p:cNvPr id="4" name="3 Yuvarlatılmış Dikdörtgen"/>
          <p:cNvSpPr/>
          <p:nvPr/>
        </p:nvSpPr>
        <p:spPr>
          <a:xfrm>
            <a:off x="642910" y="4357694"/>
            <a:ext cx="7858180" cy="2357454"/>
          </a:xfrm>
          <a:prstGeom prst="roundRect">
            <a:avLst/>
          </a:prstGeom>
          <a:solidFill>
            <a:srgbClr val="FFCCCC">
              <a:alpha val="85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Bu doğrultudan yapılan uygulamalardan bazıları:</a:t>
            </a:r>
          </a:p>
          <a:p>
            <a:pPr>
              <a:buFont typeface="Arial" pitchFamily="34" charset="0"/>
              <a:buChar char="•"/>
            </a:pPr>
            <a:r>
              <a:rPr lang="tr-TR" sz="2000" b="1" dirty="0" smtClean="0">
                <a:solidFill>
                  <a:schemeClr val="tx1"/>
                </a:solidFill>
              </a:rPr>
              <a:t> Sağlık güvencesi</a:t>
            </a:r>
          </a:p>
          <a:p>
            <a:pPr>
              <a:buFont typeface="Arial" pitchFamily="34" charset="0"/>
              <a:buChar char="•"/>
            </a:pPr>
            <a:r>
              <a:rPr lang="tr-TR" sz="2000" b="1" dirty="0" smtClean="0">
                <a:solidFill>
                  <a:schemeClr val="tx1"/>
                </a:solidFill>
              </a:rPr>
              <a:t> İş Sağlığı ve Güvenliğine dair düzenlemeler</a:t>
            </a:r>
          </a:p>
          <a:p>
            <a:pPr>
              <a:buFont typeface="Arial" pitchFamily="34" charset="0"/>
              <a:buChar char="•"/>
            </a:pPr>
            <a:r>
              <a:rPr lang="tr-TR" sz="2000" b="1" dirty="0" smtClean="0">
                <a:solidFill>
                  <a:schemeClr val="tx1"/>
                </a:solidFill>
              </a:rPr>
              <a:t> Sosyal Esirgeme Kurumları</a:t>
            </a:r>
          </a:p>
          <a:p>
            <a:pPr>
              <a:buFont typeface="Arial" pitchFamily="34" charset="0"/>
              <a:buChar char="•"/>
            </a:pPr>
            <a:r>
              <a:rPr lang="tr-TR" sz="2000" b="1" dirty="0" smtClean="0">
                <a:solidFill>
                  <a:schemeClr val="tx1"/>
                </a:solidFill>
              </a:rPr>
              <a:t> Sağlık Kurumları</a:t>
            </a:r>
          </a:p>
          <a:p>
            <a:pPr>
              <a:buFont typeface="Arial" pitchFamily="34" charset="0"/>
              <a:buChar char="•"/>
            </a:pPr>
            <a:r>
              <a:rPr lang="tr-TR" sz="2000" b="1" dirty="0" smtClean="0">
                <a:solidFill>
                  <a:schemeClr val="tx1"/>
                </a:solidFill>
              </a:rPr>
              <a:t> Ücretsiz Sağlık ve Bakım Hizmetleri</a:t>
            </a:r>
          </a:p>
          <a:p>
            <a:pPr>
              <a:buFont typeface="Arial" pitchFamily="34" charset="0"/>
              <a:buChar char="•"/>
            </a:pPr>
            <a:endParaRPr lang="tr-TR" sz="20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dissolv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dissolv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dissolv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dissolv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dissolve">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99CC"/>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4"/>
            <a:ext cx="8229600" cy="1143000"/>
          </a:xfrm>
        </p:spPr>
        <p:txBody>
          <a:bodyPr>
            <a:normAutofit fontScale="90000"/>
          </a:bodyPr>
          <a:lstStyle/>
          <a:p>
            <a:r>
              <a:rPr lang="tr-TR" b="1" dirty="0" smtClean="0"/>
              <a:t>2.2. Eğitim Hakkı</a:t>
            </a:r>
            <a:br>
              <a:rPr lang="tr-TR" b="1" dirty="0" smtClean="0"/>
            </a:br>
            <a:r>
              <a:rPr lang="tr-TR" b="1" dirty="0" smtClean="0"/>
              <a:t>(Dinimizde…)</a:t>
            </a:r>
            <a:endParaRPr lang="tr-TR" b="1" dirty="0"/>
          </a:p>
        </p:txBody>
      </p:sp>
      <p:sp>
        <p:nvSpPr>
          <p:cNvPr id="3" name="2 Bulut Belirtme Çizgisi"/>
          <p:cNvSpPr/>
          <p:nvPr/>
        </p:nvSpPr>
        <p:spPr>
          <a:xfrm>
            <a:off x="214282" y="1071546"/>
            <a:ext cx="4500594" cy="2643206"/>
          </a:xfrm>
          <a:prstGeom prst="cloudCallout">
            <a:avLst>
              <a:gd name="adj1" fmla="val -35580"/>
              <a:gd name="adj2" fmla="val 88161"/>
            </a:avLst>
          </a:prstGeom>
          <a:solidFill>
            <a:srgbClr val="FFCCFF"/>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rPr>
              <a:t>“…Hiç bilenlerle bilmeyenler bir olur mu?...” </a:t>
            </a:r>
          </a:p>
          <a:p>
            <a:pPr algn="ctr"/>
            <a:r>
              <a:rPr lang="tr-TR" sz="2400" dirty="0" smtClean="0">
                <a:solidFill>
                  <a:schemeClr val="tx1"/>
                </a:solidFill>
              </a:rPr>
              <a:t>(</a:t>
            </a:r>
            <a:r>
              <a:rPr lang="tr-TR" sz="2400" dirty="0" err="1" smtClean="0">
                <a:solidFill>
                  <a:schemeClr val="tx1"/>
                </a:solidFill>
              </a:rPr>
              <a:t>Zümer</a:t>
            </a:r>
            <a:r>
              <a:rPr lang="tr-TR" sz="2400" dirty="0" smtClean="0">
                <a:solidFill>
                  <a:schemeClr val="tx1"/>
                </a:solidFill>
              </a:rPr>
              <a:t> Suresi, 9 ayet)</a:t>
            </a:r>
            <a:endParaRPr lang="tr-TR" sz="2400" dirty="0">
              <a:solidFill>
                <a:schemeClr val="tx1"/>
              </a:solidFill>
            </a:endParaRPr>
          </a:p>
        </p:txBody>
      </p:sp>
      <p:sp>
        <p:nvSpPr>
          <p:cNvPr id="4" name="3 Bulut Belirtme Çizgisi"/>
          <p:cNvSpPr/>
          <p:nvPr/>
        </p:nvSpPr>
        <p:spPr>
          <a:xfrm>
            <a:off x="4357718" y="1357298"/>
            <a:ext cx="4714876" cy="2786082"/>
          </a:xfrm>
          <a:prstGeom prst="cloudCallout">
            <a:avLst>
              <a:gd name="adj1" fmla="val 40636"/>
              <a:gd name="adj2" fmla="val 69458"/>
            </a:avLst>
          </a:prstGeom>
          <a:solidFill>
            <a:srgbClr val="FFCCFF"/>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rPr>
              <a:t>“İlim öğrenmek kadın ve erkek her </a:t>
            </a:r>
            <a:r>
              <a:rPr lang="tr-TR" sz="2400" b="1" dirty="0" err="1" smtClean="0">
                <a:solidFill>
                  <a:schemeClr val="tx1"/>
                </a:solidFill>
              </a:rPr>
              <a:t>Müslümana</a:t>
            </a:r>
            <a:r>
              <a:rPr lang="tr-TR" sz="2400" b="1" dirty="0" smtClean="0">
                <a:solidFill>
                  <a:schemeClr val="tx1"/>
                </a:solidFill>
              </a:rPr>
              <a:t> farzdır.</a:t>
            </a:r>
          </a:p>
          <a:p>
            <a:pPr algn="ctr"/>
            <a:r>
              <a:rPr lang="tr-TR" sz="2400" dirty="0" smtClean="0">
                <a:solidFill>
                  <a:schemeClr val="tx1"/>
                </a:solidFill>
              </a:rPr>
              <a:t>(Hadis-i Şerif)</a:t>
            </a:r>
            <a:endParaRPr lang="tr-TR" sz="2400" dirty="0">
              <a:solidFill>
                <a:schemeClr val="tx1"/>
              </a:solidFill>
            </a:endParaRPr>
          </a:p>
        </p:txBody>
      </p:sp>
      <p:pic>
        <p:nvPicPr>
          <p:cNvPr id="6" name="Picture 2" descr="http://www.unicef.org/turkey/pc/img/gi52.jpg"/>
          <p:cNvPicPr>
            <a:picLocks noChangeAspect="1" noChangeArrowheads="1"/>
          </p:cNvPicPr>
          <p:nvPr/>
        </p:nvPicPr>
        <p:blipFill>
          <a:blip r:embed="rId2"/>
          <a:srcRect/>
          <a:stretch>
            <a:fillRect/>
          </a:stretch>
        </p:blipFill>
        <p:spPr bwMode="auto">
          <a:xfrm>
            <a:off x="2214546" y="3857628"/>
            <a:ext cx="4000496" cy="2639503"/>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99CC"/>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4"/>
            <a:ext cx="8229600" cy="1439850"/>
          </a:xfrm>
        </p:spPr>
        <p:txBody>
          <a:bodyPr>
            <a:normAutofit/>
          </a:bodyPr>
          <a:lstStyle/>
          <a:p>
            <a:r>
              <a:rPr lang="tr-TR" sz="4000" b="1" dirty="0" smtClean="0"/>
              <a:t>2.2. Eğitim Hakkı</a:t>
            </a:r>
            <a:br>
              <a:rPr lang="tr-TR" sz="4000" b="1" dirty="0" smtClean="0"/>
            </a:br>
            <a:r>
              <a:rPr lang="tr-TR" sz="4000" b="1" dirty="0" smtClean="0"/>
              <a:t>(Anayasada…)</a:t>
            </a:r>
            <a:endParaRPr lang="tr-TR" sz="4000" b="1" dirty="0"/>
          </a:p>
        </p:txBody>
      </p:sp>
      <p:sp>
        <p:nvSpPr>
          <p:cNvPr id="4" name="3 Yuvarlatılmış Dikdörtgen"/>
          <p:cNvSpPr/>
          <p:nvPr/>
        </p:nvSpPr>
        <p:spPr>
          <a:xfrm>
            <a:off x="428596" y="1785926"/>
            <a:ext cx="4929222" cy="1928826"/>
          </a:xfrm>
          <a:prstGeom prst="roundRect">
            <a:avLst/>
          </a:prstGeom>
          <a:solidFill>
            <a:srgbClr val="FFCCFF">
              <a:alpha val="85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 Kimse eğitim ve öğrenim hakkında yoksun bırakılamaz...” </a:t>
            </a:r>
          </a:p>
          <a:p>
            <a:pPr algn="ctr"/>
            <a:r>
              <a:rPr lang="tr-TR" sz="2000" dirty="0" smtClean="0">
                <a:solidFill>
                  <a:schemeClr val="tx1"/>
                </a:solidFill>
              </a:rPr>
              <a:t>(Anayasa 42. Madde) </a:t>
            </a:r>
          </a:p>
          <a:p>
            <a:pPr algn="ctr"/>
            <a:endParaRPr lang="tr-TR" sz="2000" dirty="0">
              <a:solidFill>
                <a:schemeClr val="tx1"/>
              </a:solidFill>
            </a:endParaRPr>
          </a:p>
        </p:txBody>
      </p:sp>
      <p:sp>
        <p:nvSpPr>
          <p:cNvPr id="5" name="4 Yuvarlatılmış Dikdörtgen"/>
          <p:cNvSpPr/>
          <p:nvPr/>
        </p:nvSpPr>
        <p:spPr>
          <a:xfrm>
            <a:off x="428596" y="4071942"/>
            <a:ext cx="5000660" cy="2143140"/>
          </a:xfrm>
          <a:prstGeom prst="roundRect">
            <a:avLst/>
          </a:prstGeom>
          <a:solidFill>
            <a:srgbClr val="FFCCFF">
              <a:alpha val="85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tx1"/>
                </a:solidFill>
              </a:rPr>
              <a:t>“ Eğitimde hiçbir kişiye, aileye, zümreye veya sınıfa imtiyaz tanınamaz.” </a:t>
            </a:r>
            <a:r>
              <a:rPr lang="tr-TR" sz="2000" dirty="0" smtClean="0">
                <a:solidFill>
                  <a:schemeClr val="tx1"/>
                </a:solidFill>
              </a:rPr>
              <a:t>(Milli Eğitim Temel Kanunu 42. Madde)</a:t>
            </a:r>
            <a:endParaRPr lang="tr-TR" sz="2000" dirty="0">
              <a:solidFill>
                <a:schemeClr val="tx1"/>
              </a:solidFill>
            </a:endParaRPr>
          </a:p>
        </p:txBody>
      </p:sp>
      <p:pic>
        <p:nvPicPr>
          <p:cNvPr id="6" name="5 Resim" descr="zorunlu-egitim-mektebi-mecburi.jpg"/>
          <p:cNvPicPr>
            <a:picLocks noChangeAspect="1"/>
          </p:cNvPicPr>
          <p:nvPr/>
        </p:nvPicPr>
        <p:blipFill>
          <a:blip r:embed="rId3"/>
          <a:stretch>
            <a:fillRect/>
          </a:stretch>
        </p:blipFill>
        <p:spPr>
          <a:xfrm>
            <a:off x="5611052" y="1507408"/>
            <a:ext cx="3318666" cy="4921988"/>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50000"/>
          </a:schemeClr>
        </a:solid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4"/>
            <a:ext cx="8229600" cy="1143000"/>
          </a:xfrm>
        </p:spPr>
        <p:txBody>
          <a:bodyPr>
            <a:normAutofit/>
          </a:bodyPr>
          <a:lstStyle/>
          <a:p>
            <a:r>
              <a:rPr lang="tr-TR" sz="4000" b="1" dirty="0" smtClean="0"/>
              <a:t>2.3. Düşünce ve İfade Özgürlüğü</a:t>
            </a:r>
            <a:endParaRPr lang="tr-TR" sz="4000" b="1" dirty="0"/>
          </a:p>
        </p:txBody>
      </p:sp>
      <p:sp>
        <p:nvSpPr>
          <p:cNvPr id="4" name="3 Yuvarlatılmış Dikdörtgen"/>
          <p:cNvSpPr/>
          <p:nvPr/>
        </p:nvSpPr>
        <p:spPr>
          <a:xfrm>
            <a:off x="285720" y="5000636"/>
            <a:ext cx="8501122" cy="1643074"/>
          </a:xfrm>
          <a:prstGeom prst="roundRect">
            <a:avLst/>
          </a:prstGeom>
          <a:solidFill>
            <a:schemeClr val="accent5">
              <a:lumMod val="60000"/>
              <a:lumOff val="40000"/>
              <a:alpha val="8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000" b="1" dirty="0" smtClean="0">
                <a:solidFill>
                  <a:schemeClr val="tx1"/>
                </a:solidFill>
              </a:rPr>
              <a:t>“ Herkes düşünce ve kanaat hürriyetine sahiptir. Her ne sebep ve amaçla olursa olsun kimse düşünce ve kanaatlerini açıklamaya zorlanamaz: düşünce ve kanaatleri sebebiyle kınanamaz ve suçlanamaz.”  </a:t>
            </a:r>
            <a:r>
              <a:rPr lang="tr-TR" sz="2000" dirty="0" smtClean="0">
                <a:solidFill>
                  <a:schemeClr val="tx1"/>
                </a:solidFill>
              </a:rPr>
              <a:t>(Anayasa 25. Madde)</a:t>
            </a:r>
          </a:p>
        </p:txBody>
      </p:sp>
      <p:sp>
        <p:nvSpPr>
          <p:cNvPr id="5" name="4 Yuvarlatılmış Dikdörtgen"/>
          <p:cNvSpPr/>
          <p:nvPr/>
        </p:nvSpPr>
        <p:spPr>
          <a:xfrm>
            <a:off x="142844" y="1357298"/>
            <a:ext cx="1571636" cy="785818"/>
          </a:xfrm>
          <a:prstGeom prst="roundRect">
            <a:avLst/>
          </a:prstGeom>
          <a:solidFill>
            <a:schemeClr val="accent5">
              <a:lumMod val="60000"/>
              <a:lumOff val="40000"/>
              <a:alpha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rPr>
              <a:t>DÜŞÜNCE</a:t>
            </a:r>
          </a:p>
        </p:txBody>
      </p:sp>
      <p:sp>
        <p:nvSpPr>
          <p:cNvPr id="6" name="5 Yuvarlatılmış Dikdörtgen"/>
          <p:cNvSpPr/>
          <p:nvPr/>
        </p:nvSpPr>
        <p:spPr>
          <a:xfrm>
            <a:off x="2786050" y="1357298"/>
            <a:ext cx="1214446" cy="785818"/>
          </a:xfrm>
          <a:prstGeom prst="roundRect">
            <a:avLst/>
          </a:prstGeom>
          <a:solidFill>
            <a:schemeClr val="accent5">
              <a:lumMod val="60000"/>
              <a:lumOff val="40000"/>
              <a:alpha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rPr>
              <a:t>İFADE</a:t>
            </a:r>
          </a:p>
        </p:txBody>
      </p:sp>
      <p:sp>
        <p:nvSpPr>
          <p:cNvPr id="7" name="6 Artı"/>
          <p:cNvSpPr/>
          <p:nvPr/>
        </p:nvSpPr>
        <p:spPr>
          <a:xfrm>
            <a:off x="1714480" y="1285860"/>
            <a:ext cx="1071570" cy="857256"/>
          </a:xfrm>
          <a:prstGeom prst="mathPlus">
            <a:avLst/>
          </a:prstGeom>
          <a:solidFill>
            <a:schemeClr val="accent5">
              <a:lumMod val="60000"/>
              <a:lumOff val="40000"/>
              <a:alpha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smtClean="0">
                <a:solidFill>
                  <a:schemeClr val="tx1"/>
                </a:solidFill>
              </a:rPr>
              <a:t>ve</a:t>
            </a:r>
            <a:endParaRPr lang="tr-TR" sz="1600" b="1" dirty="0">
              <a:solidFill>
                <a:schemeClr val="tx1"/>
              </a:solidFill>
            </a:endParaRPr>
          </a:p>
        </p:txBody>
      </p:sp>
      <p:sp>
        <p:nvSpPr>
          <p:cNvPr id="8" name="7 Eşittir"/>
          <p:cNvSpPr/>
          <p:nvPr/>
        </p:nvSpPr>
        <p:spPr>
          <a:xfrm>
            <a:off x="4071934" y="1285860"/>
            <a:ext cx="914400" cy="914400"/>
          </a:xfrm>
          <a:prstGeom prst="mathEqual">
            <a:avLst/>
          </a:prstGeom>
          <a:solidFill>
            <a:schemeClr val="accent5">
              <a:lumMod val="60000"/>
              <a:lumOff val="40000"/>
              <a:alpha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9" name="8 Yuvarlatılmış Dikdörtgen"/>
          <p:cNvSpPr/>
          <p:nvPr/>
        </p:nvSpPr>
        <p:spPr>
          <a:xfrm>
            <a:off x="5000628" y="1000108"/>
            <a:ext cx="4000528" cy="1857388"/>
          </a:xfrm>
          <a:prstGeom prst="roundRect">
            <a:avLst/>
          </a:prstGeom>
          <a:solidFill>
            <a:schemeClr val="accent5">
              <a:lumMod val="60000"/>
              <a:lumOff val="40000"/>
              <a:alpha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b="1" dirty="0" smtClean="0">
                <a:solidFill>
                  <a:schemeClr val="tx1"/>
                </a:solidFill>
              </a:rPr>
              <a:t>İnsanın hiçbir baskı altında kalmaksızın istediği görüşü, fikri benimsemesi, dilediği gibi düşünebilmesidir.</a:t>
            </a:r>
          </a:p>
        </p:txBody>
      </p:sp>
      <p:sp>
        <p:nvSpPr>
          <p:cNvPr id="10" name="9 Sağ Ayraç"/>
          <p:cNvSpPr/>
          <p:nvPr/>
        </p:nvSpPr>
        <p:spPr>
          <a:xfrm rot="5400000">
            <a:off x="743781" y="2113683"/>
            <a:ext cx="655514" cy="1428760"/>
          </a:xfrm>
          <a:prstGeom prst="rightBrace">
            <a:avLst>
              <a:gd name="adj1" fmla="val 20763"/>
              <a:gd name="adj2" fmla="val 4944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11" name="10 Sağ Ayraç"/>
          <p:cNvSpPr/>
          <p:nvPr/>
        </p:nvSpPr>
        <p:spPr>
          <a:xfrm rot="5400000">
            <a:off x="3029797" y="2113683"/>
            <a:ext cx="655514" cy="1428760"/>
          </a:xfrm>
          <a:prstGeom prst="rightBrace">
            <a:avLst>
              <a:gd name="adj1" fmla="val 20763"/>
              <a:gd name="adj2" fmla="val 49449"/>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12" name="11 Metin kutusu"/>
          <p:cNvSpPr txBox="1"/>
          <p:nvPr/>
        </p:nvSpPr>
        <p:spPr>
          <a:xfrm>
            <a:off x="500034" y="3214686"/>
            <a:ext cx="1222642" cy="1631216"/>
          </a:xfrm>
          <a:prstGeom prst="rect">
            <a:avLst/>
          </a:prstGeom>
          <a:noFill/>
        </p:spPr>
        <p:txBody>
          <a:bodyPr wrap="square" rtlCol="0">
            <a:spAutoFit/>
          </a:bodyPr>
          <a:lstStyle/>
          <a:p>
            <a:pPr>
              <a:buFont typeface="Arial" pitchFamily="34" charset="0"/>
              <a:buChar char="•"/>
            </a:pPr>
            <a:r>
              <a:rPr lang="tr-TR" sz="2000" b="1" dirty="0" smtClean="0"/>
              <a:t> Dini</a:t>
            </a:r>
          </a:p>
          <a:p>
            <a:pPr>
              <a:buFont typeface="Arial" pitchFamily="34" charset="0"/>
              <a:buChar char="•"/>
            </a:pPr>
            <a:r>
              <a:rPr lang="tr-TR" sz="2000" b="1" dirty="0" smtClean="0"/>
              <a:t> Sanatsal</a:t>
            </a:r>
          </a:p>
          <a:p>
            <a:pPr>
              <a:buFont typeface="Arial" pitchFamily="34" charset="0"/>
              <a:buChar char="•"/>
            </a:pPr>
            <a:r>
              <a:rPr lang="tr-TR" sz="2000" b="1" dirty="0" smtClean="0"/>
              <a:t>Edebi</a:t>
            </a:r>
          </a:p>
          <a:p>
            <a:pPr>
              <a:buFont typeface="Arial" pitchFamily="34" charset="0"/>
              <a:buChar char="•"/>
            </a:pPr>
            <a:r>
              <a:rPr lang="tr-TR" sz="2000" b="1" dirty="0" smtClean="0"/>
              <a:t> Siyasi</a:t>
            </a:r>
          </a:p>
          <a:p>
            <a:pPr>
              <a:buFont typeface="Arial" pitchFamily="34" charset="0"/>
              <a:buChar char="•"/>
            </a:pPr>
            <a:r>
              <a:rPr lang="tr-TR" sz="2000" b="1" dirty="0" smtClean="0"/>
              <a:t>…</a:t>
            </a:r>
          </a:p>
        </p:txBody>
      </p:sp>
      <p:sp>
        <p:nvSpPr>
          <p:cNvPr id="13" name="12 Metin kutusu"/>
          <p:cNvSpPr txBox="1"/>
          <p:nvPr/>
        </p:nvSpPr>
        <p:spPr>
          <a:xfrm>
            <a:off x="2857488" y="3143248"/>
            <a:ext cx="2073003" cy="1938992"/>
          </a:xfrm>
          <a:prstGeom prst="rect">
            <a:avLst/>
          </a:prstGeom>
          <a:noFill/>
        </p:spPr>
        <p:txBody>
          <a:bodyPr wrap="none" rtlCol="0">
            <a:spAutoFit/>
          </a:bodyPr>
          <a:lstStyle/>
          <a:p>
            <a:pPr>
              <a:buFont typeface="Arial" pitchFamily="34" charset="0"/>
              <a:buChar char="•"/>
            </a:pPr>
            <a:r>
              <a:rPr lang="tr-TR" sz="2000" b="1" dirty="0" smtClean="0"/>
              <a:t> Bildiri</a:t>
            </a:r>
          </a:p>
          <a:p>
            <a:pPr>
              <a:buFont typeface="Arial" pitchFamily="34" charset="0"/>
              <a:buChar char="•"/>
            </a:pPr>
            <a:r>
              <a:rPr lang="tr-TR" sz="2000" b="1" dirty="0" smtClean="0"/>
              <a:t> Eylem</a:t>
            </a:r>
          </a:p>
          <a:p>
            <a:pPr>
              <a:buFont typeface="Arial" pitchFamily="34" charset="0"/>
              <a:buChar char="•"/>
            </a:pPr>
            <a:r>
              <a:rPr lang="tr-TR" sz="2000" b="1" dirty="0" smtClean="0"/>
              <a:t> Grev</a:t>
            </a:r>
          </a:p>
          <a:p>
            <a:pPr>
              <a:buFont typeface="Arial" pitchFamily="34" charset="0"/>
              <a:buChar char="•"/>
            </a:pPr>
            <a:r>
              <a:rPr lang="tr-TR" sz="2000" b="1" dirty="0" smtClean="0"/>
              <a:t> Basın açıklaması</a:t>
            </a:r>
          </a:p>
          <a:p>
            <a:pPr>
              <a:buFont typeface="Arial" pitchFamily="34" charset="0"/>
              <a:buChar char="•"/>
            </a:pPr>
            <a:r>
              <a:rPr lang="tr-TR" sz="2000" b="1" dirty="0" smtClean="0"/>
              <a:t> Brifing </a:t>
            </a:r>
          </a:p>
          <a:p>
            <a:pPr>
              <a:buFont typeface="Arial" pitchFamily="34" charset="0"/>
              <a:buChar char="•"/>
            </a:pPr>
            <a:r>
              <a:rPr lang="tr-TR" sz="2000" b="1" dirty="0" smtClean="0"/>
              <a:t>…</a:t>
            </a:r>
            <a:endParaRPr lang="tr-TR" sz="2000" b="1" dirty="0"/>
          </a:p>
        </p:txBody>
      </p:sp>
      <p:sp>
        <p:nvSpPr>
          <p:cNvPr id="14" name="13 Metin kutusu"/>
          <p:cNvSpPr txBox="1"/>
          <p:nvPr/>
        </p:nvSpPr>
        <p:spPr>
          <a:xfrm>
            <a:off x="1214414" y="2038641"/>
            <a:ext cx="2143140" cy="461665"/>
          </a:xfrm>
          <a:prstGeom prst="rect">
            <a:avLst/>
          </a:prstGeom>
          <a:noFill/>
        </p:spPr>
        <p:txBody>
          <a:bodyPr wrap="square" rtlCol="0">
            <a:spAutoFit/>
          </a:bodyPr>
          <a:lstStyle/>
          <a:p>
            <a:pPr algn="ctr"/>
            <a:r>
              <a:rPr lang="tr-TR" sz="2400" b="1" dirty="0" smtClean="0"/>
              <a:t>Özgürlüğü</a:t>
            </a:r>
            <a:endParaRPr lang="tr-TR"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20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20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2000"/>
                                        <p:tgtEl>
                                          <p:spTgt spid="1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20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1"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4" fill="hold" grpId="1"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ppt_x"/>
                                          </p:val>
                                        </p:tav>
                                        <p:tav tm="100000">
                                          <p:val>
                                            <p:strVal val="#ppt_x"/>
                                          </p:val>
                                        </p:tav>
                                      </p:tavLst>
                                    </p:anim>
                                    <p:anim calcmode="lin" valueType="num">
                                      <p:cBhvr additive="base">
                                        <p:cTn id="3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1"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par>
                                <p:cTn id="40" presetID="2" presetClass="entr" presetSubtype="4" fill="hold" grpId="1"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additive="base">
                                        <p:cTn id="48" dur="500" fill="hold"/>
                                        <p:tgtEl>
                                          <p:spTgt spid="4"/>
                                        </p:tgtEl>
                                        <p:attrNameLst>
                                          <p:attrName>ppt_x</p:attrName>
                                        </p:attrNameLst>
                                      </p:cBhvr>
                                      <p:tavLst>
                                        <p:tav tm="0">
                                          <p:val>
                                            <p:strVal val="#ppt_x"/>
                                          </p:val>
                                        </p:tav>
                                        <p:tav tm="100000">
                                          <p:val>
                                            <p:strVal val="#ppt_x"/>
                                          </p:val>
                                        </p:tav>
                                      </p:tavLst>
                                    </p:anim>
                                    <p:anim calcmode="lin" valueType="num">
                                      <p:cBhvr additive="base">
                                        <p:cTn id="4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0" grpId="0" animBg="1"/>
      <p:bldP spid="10" grpId="1" animBg="1"/>
      <p:bldP spid="11" grpId="0" animBg="1"/>
      <p:bldP spid="11" grpId="1" animBg="1"/>
      <p:bldP spid="12" grpId="0"/>
      <p:bldP spid="12" grpId="1"/>
      <p:bldP spid="13" grpId="0"/>
      <p:bldP spid="13" grpId="1"/>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480</TotalTime>
  <Words>1111</Words>
  <Application>Microsoft Office PowerPoint</Application>
  <PresentationFormat>Ekran Gösterisi (4:3)</PresentationFormat>
  <Paragraphs>132</Paragraphs>
  <Slides>22</Slides>
  <Notes>1</Notes>
  <HiddenSlides>0</HiddenSlides>
  <MMClips>0</MMClips>
  <ScaleCrop>false</ScaleCrop>
  <HeadingPairs>
    <vt:vector size="4" baseType="variant">
      <vt:variant>
        <vt:lpstr>Tema</vt:lpstr>
      </vt:variant>
      <vt:variant>
        <vt:i4>1</vt:i4>
      </vt:variant>
      <vt:variant>
        <vt:lpstr>Slayt Başlıkları</vt:lpstr>
      </vt:variant>
      <vt:variant>
        <vt:i4>22</vt:i4>
      </vt:variant>
    </vt:vector>
  </HeadingPairs>
  <TitlesOfParts>
    <vt:vector size="23" baseType="lpstr">
      <vt:lpstr>Ofis Teması</vt:lpstr>
      <vt:lpstr>Slayt 1</vt:lpstr>
      <vt:lpstr>HAKLAR, ÖZGÜRLÜKLER VE DİN</vt:lpstr>
      <vt:lpstr>1. Hak ve Özgürlük Kavramları</vt:lpstr>
      <vt:lpstr>2. Bazı Haklar, Özgürlükler ve Din</vt:lpstr>
      <vt:lpstr>2.1. Yaşama ve Sağlık Hakkı (Dinimizde…)</vt:lpstr>
      <vt:lpstr>2.1. Yaşama ve Sağlık Hakkı  (Anayasa….)</vt:lpstr>
      <vt:lpstr>2.2. Eğitim Hakkı (Dinimizde…)</vt:lpstr>
      <vt:lpstr>2.2. Eğitim Hakkı (Anayasada…)</vt:lpstr>
      <vt:lpstr>2.3. Düşünce ve İfade Özgürlüğü</vt:lpstr>
      <vt:lpstr>Slayt 10</vt:lpstr>
      <vt:lpstr>2.4. İnanç Özgürlüğü (Dinimizde…)</vt:lpstr>
      <vt:lpstr>2.4. İnanç Özgürlüğü  (Anayasada…)</vt:lpstr>
      <vt:lpstr>2.5. İbadet Hakkı</vt:lpstr>
      <vt:lpstr>2.6. Özel Yaşamın Gizliliği (Dinimizde…)</vt:lpstr>
      <vt:lpstr>2.6. Özel Yaşamın Gizliliği (Anayasada…)</vt:lpstr>
      <vt:lpstr>2.7. Ekonomik Haklar (Anayasada…)</vt:lpstr>
      <vt:lpstr>2.7. Ekonomik Haklar (Dinimizde…)</vt:lpstr>
      <vt:lpstr>3. Hak ve Özgürlüklerin Kullanımı</vt:lpstr>
      <vt:lpstr>Hak ve Özgürlüklerin Kullanımı</vt:lpstr>
      <vt:lpstr>4. Hak ve Özgürlüklerin Kullanımını Engelleyen Durumlar</vt:lpstr>
      <vt:lpstr>5. Hukukun Üstünlüğü</vt:lpstr>
      <vt:lpstr>6. Kul Hakkı Yemek Büyük Günahtır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HAKLAR, ÖZGÜRLÜKLER VE DİN</dc:title>
  <dc:creator>asuspc</dc:creator>
  <cp:lastModifiedBy>DEM</cp:lastModifiedBy>
  <cp:revision>52</cp:revision>
  <dcterms:created xsi:type="dcterms:W3CDTF">2015-04-19T20:55:30Z</dcterms:created>
  <dcterms:modified xsi:type="dcterms:W3CDTF">2016-05-05T10:59:26Z</dcterms:modified>
  <cp:contentStatus>Tamamlandı</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