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62" r:id="rId4"/>
    <p:sldId id="263" r:id="rId5"/>
    <p:sldId id="258" r:id="rId6"/>
    <p:sldId id="259" r:id="rId7"/>
    <p:sldId id="264" r:id="rId8"/>
    <p:sldId id="260" r:id="rId9"/>
    <p:sldId id="265" r:id="rId10"/>
    <p:sldId id="261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9999"/>
    <a:srgbClr val="FF99CC"/>
    <a:srgbClr val="66CCFF"/>
    <a:srgbClr val="FFCCCC"/>
    <a:srgbClr val="FF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2CB95-F8E7-4745-A690-5EE2953597CC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037A2-36F4-4314-928F-8E240C97C7B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2CB95-F8E7-4745-A690-5EE2953597CC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037A2-36F4-4314-928F-8E240C97C7B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2CB95-F8E7-4745-A690-5EE2953597CC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037A2-36F4-4314-928F-8E240C97C7B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2CB95-F8E7-4745-A690-5EE2953597CC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037A2-36F4-4314-928F-8E240C97C7B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2CB95-F8E7-4745-A690-5EE2953597CC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037A2-36F4-4314-928F-8E240C97C7B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2CB95-F8E7-4745-A690-5EE2953597CC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037A2-36F4-4314-928F-8E240C97C7B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2CB95-F8E7-4745-A690-5EE2953597CC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037A2-36F4-4314-928F-8E240C97C7B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2CB95-F8E7-4745-A690-5EE2953597CC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037A2-36F4-4314-928F-8E240C97C7B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2CB95-F8E7-4745-A690-5EE2953597CC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037A2-36F4-4314-928F-8E240C97C7B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2CB95-F8E7-4745-A690-5EE2953597CC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037A2-36F4-4314-928F-8E240C97C7B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2CB95-F8E7-4745-A690-5EE2953597CC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037A2-36F4-4314-928F-8E240C97C7B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A2CB95-F8E7-4745-A690-5EE2953597CC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037A2-36F4-4314-928F-8E240C97C7B5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Users\DEM\Desktop\Slayt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tr-TR" b="1" dirty="0" smtClean="0"/>
              <a:t>5. Hz. Muhammed İnsanlığa Bir Rahmettir</a:t>
            </a:r>
            <a:endParaRPr lang="tr-TR" b="1" dirty="0"/>
          </a:p>
        </p:txBody>
      </p:sp>
      <p:sp>
        <p:nvSpPr>
          <p:cNvPr id="4" name="3 Yuvarlatılmış Dikdörtgen"/>
          <p:cNvSpPr/>
          <p:nvPr/>
        </p:nvSpPr>
        <p:spPr>
          <a:xfrm>
            <a:off x="357158" y="1500174"/>
            <a:ext cx="8501122" cy="1357322"/>
          </a:xfrm>
          <a:prstGeom prst="roundRect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“ (Resulüm!) Biz seni ancak alemlere </a:t>
            </a:r>
            <a:r>
              <a:rPr lang="tr-TR" sz="2400" b="1" u="sng" dirty="0" smtClean="0">
                <a:solidFill>
                  <a:schemeClr val="tx1"/>
                </a:solidFill>
              </a:rPr>
              <a:t>rahmet</a:t>
            </a:r>
            <a:r>
              <a:rPr lang="tr-TR" sz="2400" b="1" dirty="0" smtClean="0">
                <a:solidFill>
                  <a:schemeClr val="tx1"/>
                </a:solidFill>
              </a:rPr>
              <a:t> olarak gönderdik.” </a:t>
            </a:r>
          </a:p>
          <a:p>
            <a:pPr algn="ctr"/>
            <a:r>
              <a:rPr lang="tr-TR" sz="2400" dirty="0" smtClean="0">
                <a:solidFill>
                  <a:schemeClr val="tx1"/>
                </a:solidFill>
              </a:rPr>
              <a:t>(Enbiya Suresi, 107. ayet)</a:t>
            </a:r>
            <a:endParaRPr lang="tr-TR" sz="2400" dirty="0">
              <a:solidFill>
                <a:schemeClr val="tx1"/>
              </a:solidFill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428596" y="3071810"/>
            <a:ext cx="8429684" cy="3429024"/>
          </a:xfrm>
          <a:prstGeom prst="roundRect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chemeClr val="tx1"/>
                </a:solidFill>
              </a:rPr>
              <a:t>RAHMET NEDİR?</a:t>
            </a:r>
          </a:p>
          <a:p>
            <a:pPr algn="ctr"/>
            <a:r>
              <a:rPr lang="tr-TR" sz="2000" b="1" dirty="0" smtClean="0">
                <a:solidFill>
                  <a:schemeClr val="tx1"/>
                </a:solidFill>
              </a:rPr>
              <a:t>Allah’ın kullarına sevgi, şefkat ve merhametle yaklaşıp; onlara ihsanda bulunmasıdır.</a:t>
            </a:r>
          </a:p>
          <a:p>
            <a:pPr algn="ctr"/>
            <a:endParaRPr lang="tr-TR" sz="2000" b="1" dirty="0" smtClean="0">
              <a:solidFill>
                <a:schemeClr val="tx1"/>
              </a:solidFill>
            </a:endParaRPr>
          </a:p>
          <a:p>
            <a:pPr algn="just">
              <a:buFont typeface="Arial" pitchFamily="34" charset="0"/>
              <a:buChar char="•"/>
            </a:pPr>
            <a:r>
              <a:rPr lang="tr-TR" sz="2000" b="1" dirty="0" smtClean="0">
                <a:solidFill>
                  <a:schemeClr val="tx1"/>
                </a:solidFill>
              </a:rPr>
              <a:t> Susuz bir toprak için, sudur.</a:t>
            </a:r>
          </a:p>
          <a:p>
            <a:pPr algn="just">
              <a:buFont typeface="Arial" pitchFamily="34" charset="0"/>
              <a:buChar char="•"/>
            </a:pPr>
            <a:r>
              <a:rPr lang="tr-TR" sz="2000" b="1" dirty="0" smtClean="0">
                <a:solidFill>
                  <a:schemeClr val="tx1"/>
                </a:solidFill>
              </a:rPr>
              <a:t> Cehalet içerisindeki biri için, ilimdir.</a:t>
            </a:r>
          </a:p>
          <a:p>
            <a:pPr algn="just">
              <a:buFont typeface="Arial" pitchFamily="34" charset="0"/>
              <a:buChar char="•"/>
            </a:pPr>
            <a:r>
              <a:rPr lang="tr-TR" sz="2000" b="1" dirty="0" smtClean="0">
                <a:solidFill>
                  <a:schemeClr val="tx1"/>
                </a:solidFill>
              </a:rPr>
              <a:t> Haksızlığa uğraşmış biri için, adalettir.</a:t>
            </a:r>
          </a:p>
          <a:p>
            <a:pPr algn="just">
              <a:buFont typeface="Arial" pitchFamily="34" charset="0"/>
              <a:buChar char="•"/>
            </a:pPr>
            <a:r>
              <a:rPr lang="tr-TR" sz="2000" b="1" dirty="0" smtClean="0">
                <a:solidFill>
                  <a:schemeClr val="tx1"/>
                </a:solidFill>
              </a:rPr>
              <a:t> Müşrik için Tevhittir.</a:t>
            </a:r>
          </a:p>
          <a:p>
            <a:pPr algn="just">
              <a:buFont typeface="Arial" pitchFamily="34" charset="0"/>
              <a:buChar char="•"/>
            </a:pPr>
            <a:r>
              <a:rPr lang="tr-TR" sz="2000" b="1" dirty="0" smtClean="0">
                <a:solidFill>
                  <a:schemeClr val="tx1"/>
                </a:solidFill>
              </a:rPr>
              <a:t> Köle için özgürlüktür.</a:t>
            </a:r>
          </a:p>
          <a:p>
            <a:pPr algn="just">
              <a:buFont typeface="Arial" pitchFamily="34" charset="0"/>
              <a:buChar char="•"/>
            </a:pPr>
            <a:r>
              <a:rPr lang="tr-TR" sz="2000" b="1" dirty="0" smtClean="0">
                <a:solidFill>
                  <a:schemeClr val="tx1"/>
                </a:solidFill>
              </a:rPr>
              <a:t> Zulüm ortamı için barıştır.</a:t>
            </a:r>
            <a:endParaRPr lang="tr-TR" sz="2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99">
            <a:alpha val="5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ttp://wallpapers111.com/wp-content/uploads/2015/01/Pink-Rose-HD-Wallpaper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21" cy="5143512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500562" y="1214422"/>
            <a:ext cx="4643470" cy="1857388"/>
          </a:xfrm>
        </p:spPr>
        <p:txBody>
          <a:bodyPr>
            <a:normAutofit fontScale="90000"/>
          </a:bodyPr>
          <a:lstStyle/>
          <a:p>
            <a:r>
              <a:rPr lang="tr-TR" b="1" dirty="0" smtClean="0"/>
              <a:t>KUR’AN’A GÖRE </a:t>
            </a:r>
            <a:br>
              <a:rPr lang="tr-TR" b="1" dirty="0" smtClean="0"/>
            </a:br>
            <a:r>
              <a:rPr lang="tr-TR" b="1" dirty="0" smtClean="0"/>
              <a:t>HZ. MUHAMMED </a:t>
            </a:r>
            <a:br>
              <a:rPr lang="tr-TR" b="1" dirty="0" smtClean="0"/>
            </a:br>
            <a:r>
              <a:rPr lang="tr-TR" b="1" dirty="0" smtClean="0"/>
              <a:t>(S.A.V.)</a:t>
            </a:r>
            <a:endParaRPr lang="tr-TR" b="1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142976" y="5462614"/>
            <a:ext cx="7858180" cy="1323972"/>
          </a:xfrm>
        </p:spPr>
        <p:txBody>
          <a:bodyPr/>
          <a:lstStyle/>
          <a:p>
            <a:pPr algn="r"/>
            <a:r>
              <a:rPr lang="tr-TR" dirty="0" smtClean="0">
                <a:solidFill>
                  <a:schemeClr val="tx1"/>
                </a:solidFill>
              </a:rPr>
              <a:t>9. SINIF 7. ÜNİTE</a:t>
            </a:r>
          </a:p>
          <a:p>
            <a:pPr algn="r"/>
            <a:r>
              <a:rPr lang="tr-TR" dirty="0" smtClean="0">
                <a:solidFill>
                  <a:schemeClr val="tx1"/>
                </a:solidFill>
              </a:rPr>
              <a:t>ÖĞRENME ALANI: HZ. MUHAMMED (S.A.V.)</a:t>
            </a:r>
            <a:endParaRPr lang="tr-TR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99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857224" y="1857364"/>
            <a:ext cx="7429552" cy="1571636"/>
          </a:xfrm>
          <a:prstGeom prst="roundRect">
            <a:avLst/>
          </a:prstGeom>
          <a:solidFill>
            <a:srgbClr val="FF9999">
              <a:alpha val="70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“De ki: Ben de ancak sizin gibi bir insanım. Fakat bana ilahınızın yalnızca tek bir ilah olduğu vahyolunuyor…” </a:t>
            </a:r>
            <a:r>
              <a:rPr lang="tr-TR" sz="2400" dirty="0" smtClean="0">
                <a:solidFill>
                  <a:schemeClr val="tx1"/>
                </a:solidFill>
              </a:rPr>
              <a:t>(</a:t>
            </a:r>
            <a:r>
              <a:rPr lang="tr-TR" sz="2400" dirty="0" err="1" smtClean="0">
                <a:solidFill>
                  <a:schemeClr val="tx1"/>
                </a:solidFill>
              </a:rPr>
              <a:t>Fussilet</a:t>
            </a:r>
            <a:r>
              <a:rPr lang="tr-TR" sz="2400" dirty="0" smtClean="0">
                <a:solidFill>
                  <a:schemeClr val="tx1"/>
                </a:solidFill>
              </a:rPr>
              <a:t> Suresi, 6. Ayet)</a:t>
            </a:r>
            <a:endParaRPr lang="tr-TR" sz="2400" dirty="0">
              <a:solidFill>
                <a:schemeClr val="tx1"/>
              </a:solidFill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785786" y="3929066"/>
            <a:ext cx="7500990" cy="1571636"/>
          </a:xfrm>
          <a:prstGeom prst="roundRect">
            <a:avLst/>
          </a:prstGeom>
          <a:solidFill>
            <a:srgbClr val="FF9999">
              <a:alpha val="70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“Muhakkak sen de öleceksin, onlar da ölecekler…”  </a:t>
            </a:r>
            <a:r>
              <a:rPr lang="tr-TR" sz="2400" dirty="0" smtClean="0">
                <a:solidFill>
                  <a:schemeClr val="tx1"/>
                </a:solidFill>
              </a:rPr>
              <a:t>(</a:t>
            </a:r>
            <a:r>
              <a:rPr lang="tr-TR" sz="2400" dirty="0" err="1" smtClean="0">
                <a:solidFill>
                  <a:schemeClr val="tx1"/>
                </a:solidFill>
              </a:rPr>
              <a:t>Zümer</a:t>
            </a:r>
            <a:r>
              <a:rPr lang="tr-TR" sz="2400" dirty="0" smtClean="0">
                <a:solidFill>
                  <a:schemeClr val="tx1"/>
                </a:solidFill>
              </a:rPr>
              <a:t> Suresi, 30. Ayet)</a:t>
            </a:r>
            <a:endParaRPr lang="tr-TR" sz="2400" dirty="0">
              <a:solidFill>
                <a:schemeClr val="tx1"/>
              </a:solidFill>
            </a:endParaRPr>
          </a:p>
        </p:txBody>
      </p:sp>
      <p:sp>
        <p:nvSpPr>
          <p:cNvPr id="6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 smtClean="0"/>
              <a:t>1. Hz. Muhammed Bir İnsandır</a:t>
            </a:r>
            <a:endParaRPr lang="tr-TR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 smtClean="0"/>
              <a:t>Hz. Peygamber’in vefat günü…</a:t>
            </a:r>
            <a:endParaRPr lang="tr-TR" sz="40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589093"/>
            <a:ext cx="8229600" cy="4840303"/>
          </a:xfrm>
          <a:solidFill>
            <a:srgbClr val="FF3399">
              <a:alpha val="20000"/>
            </a:srgbClr>
          </a:solidFill>
        </p:spPr>
        <p:txBody>
          <a:bodyPr>
            <a:normAutofit fontScale="92500"/>
          </a:bodyPr>
          <a:lstStyle/>
          <a:p>
            <a:pPr algn="just">
              <a:buNone/>
            </a:pPr>
            <a:r>
              <a:rPr lang="tr-TR" sz="2800" dirty="0" smtClean="0"/>
              <a:t>Hz. Ebu Bekir: </a:t>
            </a:r>
          </a:p>
          <a:p>
            <a:pPr algn="just">
              <a:buNone/>
            </a:pPr>
            <a:r>
              <a:rPr lang="tr-TR" sz="2800" b="1" i="1" dirty="0" smtClean="0"/>
              <a:t>“</a:t>
            </a:r>
            <a:r>
              <a:rPr lang="tr-TR" sz="2800" b="1" dirty="0" smtClean="0"/>
              <a:t>İçinizde Muhammed’e tapanlar varsa iyi bilsinler ki, Muhammed artık ölmüştür. Allah’a tapanlara gelince bilsinler ki Allah bakidir, asla ölmez.” </a:t>
            </a:r>
            <a:r>
              <a:rPr lang="tr-TR" sz="2800" dirty="0" smtClean="0"/>
              <a:t>diyerek şu ayetleri okudu:</a:t>
            </a:r>
          </a:p>
          <a:p>
            <a:pPr algn="just">
              <a:buNone/>
            </a:pPr>
            <a:r>
              <a:rPr lang="tr-TR" sz="2800" b="1" dirty="0" smtClean="0"/>
              <a:t>“Muhammed ancak bir peygamberdir. Ondan önce de peygamberler gelip geçmiştir. Şimdi o ölür ya da öldürülürse gerisin geriye (eski dininize) mi döneceksiniz? Kim (böyle) geri dönerse Allah’a hiçbir şekilde zarar vermiş olmayacaktır. Allah şükredenleri mükafatlandırır.” </a:t>
            </a:r>
            <a:r>
              <a:rPr lang="tr-TR" sz="2800" dirty="0" smtClean="0"/>
              <a:t>(</a:t>
            </a:r>
            <a:r>
              <a:rPr lang="tr-TR" sz="2800" dirty="0" err="1" smtClean="0"/>
              <a:t>Âl</a:t>
            </a:r>
            <a:r>
              <a:rPr lang="tr-TR" sz="2800" dirty="0" smtClean="0"/>
              <a:t>-i </a:t>
            </a:r>
            <a:r>
              <a:rPr lang="tr-TR" sz="2800" dirty="0" err="1" smtClean="0"/>
              <a:t>İmrân</a:t>
            </a:r>
            <a:r>
              <a:rPr lang="tr-TR" sz="2800" dirty="0" smtClean="0"/>
              <a:t> Suresi, 144. ayet)</a:t>
            </a:r>
            <a:endParaRPr lang="tr-T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143000"/>
          </a:xfrm>
        </p:spPr>
        <p:txBody>
          <a:bodyPr>
            <a:normAutofit/>
          </a:bodyPr>
          <a:lstStyle/>
          <a:p>
            <a:r>
              <a:rPr lang="tr-TR" sz="3600" b="1" dirty="0" smtClean="0"/>
              <a:t>2. Hz. Muhammed Bir Peygamberdir</a:t>
            </a:r>
            <a:endParaRPr lang="tr-TR" sz="36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28638" y="2428868"/>
            <a:ext cx="7972452" cy="30003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400" b="1" dirty="0" smtClean="0"/>
              <a:t>Peygamberlerin Özellikleri:</a:t>
            </a:r>
          </a:p>
          <a:p>
            <a:r>
              <a:rPr lang="tr-TR" sz="2400" b="1" dirty="0" smtClean="0"/>
              <a:t>Sıdk		: </a:t>
            </a:r>
            <a:r>
              <a:rPr lang="tr-TR" sz="2400" dirty="0" smtClean="0"/>
              <a:t>Dürüst olma</a:t>
            </a:r>
          </a:p>
          <a:p>
            <a:r>
              <a:rPr lang="tr-TR" sz="2400" b="1" dirty="0" smtClean="0"/>
              <a:t>Emanet	: </a:t>
            </a:r>
            <a:r>
              <a:rPr lang="tr-TR" sz="2400" dirty="0" smtClean="0"/>
              <a:t>Güvenir olma</a:t>
            </a:r>
            <a:endParaRPr lang="tr-TR" sz="2400" b="1" dirty="0" smtClean="0"/>
          </a:p>
          <a:p>
            <a:r>
              <a:rPr lang="tr-TR" sz="2400" b="1" dirty="0" smtClean="0"/>
              <a:t>İsmet	:</a:t>
            </a:r>
            <a:r>
              <a:rPr lang="tr-TR" sz="2400" dirty="0" smtClean="0"/>
              <a:t> Günahsız / Günahtan korunmuş olma</a:t>
            </a:r>
            <a:endParaRPr lang="tr-TR" sz="2400" b="1" dirty="0" smtClean="0"/>
          </a:p>
          <a:p>
            <a:r>
              <a:rPr lang="tr-TR" sz="2400" b="1" dirty="0" err="1" smtClean="0"/>
              <a:t>Fetanet</a:t>
            </a:r>
            <a:r>
              <a:rPr lang="tr-TR" sz="2400" b="1" dirty="0" smtClean="0"/>
              <a:t>	:</a:t>
            </a:r>
            <a:r>
              <a:rPr lang="tr-TR" sz="2400" dirty="0" smtClean="0"/>
              <a:t> Zeki olma</a:t>
            </a:r>
            <a:endParaRPr lang="tr-TR" sz="2400" b="1" dirty="0" smtClean="0"/>
          </a:p>
          <a:p>
            <a:r>
              <a:rPr lang="tr-TR" sz="2400" b="1" dirty="0" smtClean="0"/>
              <a:t>Tebliğ  	 :</a:t>
            </a:r>
            <a:r>
              <a:rPr lang="tr-TR" sz="2400" dirty="0" smtClean="0"/>
              <a:t> İslam mesajını yayma</a:t>
            </a:r>
            <a:endParaRPr lang="tr-TR" sz="2400" b="1" dirty="0" smtClean="0"/>
          </a:p>
        </p:txBody>
      </p:sp>
      <p:sp>
        <p:nvSpPr>
          <p:cNvPr id="4" name="3 Metin kutusu"/>
          <p:cNvSpPr txBox="1"/>
          <p:nvPr/>
        </p:nvSpPr>
        <p:spPr>
          <a:xfrm>
            <a:off x="571473" y="1357298"/>
            <a:ext cx="7929618" cy="830997"/>
          </a:xfrm>
          <a:prstGeom prst="rect">
            <a:avLst/>
          </a:prstGeom>
          <a:solidFill>
            <a:srgbClr val="FF3399">
              <a:alpha val="3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/>
              <a:t>“Ey Peygamber! </a:t>
            </a:r>
            <a:r>
              <a:rPr lang="tr-TR" sz="2400" b="1" dirty="0" err="1" smtClean="0"/>
              <a:t>Rabb’inden</a:t>
            </a:r>
            <a:r>
              <a:rPr lang="tr-TR" sz="2400" b="1" dirty="0" smtClean="0"/>
              <a:t> sana </a:t>
            </a:r>
            <a:r>
              <a:rPr lang="tr-TR" sz="2400" b="1" dirty="0" err="1" smtClean="0"/>
              <a:t>indirleni</a:t>
            </a:r>
            <a:r>
              <a:rPr lang="tr-TR" sz="2400" b="1" dirty="0" smtClean="0"/>
              <a:t> tebliğ et…” </a:t>
            </a:r>
          </a:p>
          <a:p>
            <a:pPr algn="ctr"/>
            <a:r>
              <a:rPr lang="tr-TR" sz="2400" dirty="0" smtClean="0"/>
              <a:t>(</a:t>
            </a:r>
            <a:r>
              <a:rPr lang="tr-TR" sz="2400" dirty="0" err="1" smtClean="0"/>
              <a:t>Mâide</a:t>
            </a:r>
            <a:r>
              <a:rPr lang="tr-TR" sz="2400" dirty="0" smtClean="0"/>
              <a:t> Suresi, 67. ayet)</a:t>
            </a:r>
            <a:endParaRPr lang="tr-TR" sz="2400" dirty="0"/>
          </a:p>
        </p:txBody>
      </p:sp>
      <p:sp>
        <p:nvSpPr>
          <p:cNvPr id="5" name="4 Metin kutusu"/>
          <p:cNvSpPr txBox="1"/>
          <p:nvPr/>
        </p:nvSpPr>
        <p:spPr>
          <a:xfrm>
            <a:off x="571472" y="5371943"/>
            <a:ext cx="7929618" cy="1200329"/>
          </a:xfrm>
          <a:prstGeom prst="rect">
            <a:avLst/>
          </a:prstGeom>
          <a:solidFill>
            <a:srgbClr val="FF3399">
              <a:alpha val="3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/>
              <a:t>“De ki: Ben yalnızca bir beşerim (insanım), (şu var ki) bana ilahınızın sadece bir ilah olduğu vahyolunuyor…” </a:t>
            </a:r>
          </a:p>
          <a:p>
            <a:pPr algn="ctr"/>
            <a:r>
              <a:rPr lang="tr-TR" sz="2400" dirty="0" smtClean="0"/>
              <a:t>(</a:t>
            </a:r>
            <a:r>
              <a:rPr lang="tr-TR" sz="2400" dirty="0" err="1" smtClean="0"/>
              <a:t>Ahzâb</a:t>
            </a:r>
            <a:r>
              <a:rPr lang="tr-TR" sz="2400" dirty="0" smtClean="0"/>
              <a:t> Suresi, 40. ayet)</a:t>
            </a:r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 smtClean="0"/>
              <a:t>3. Hz. Muhammed </a:t>
            </a:r>
            <a:r>
              <a:rPr lang="tr-TR" b="1" dirty="0" err="1" smtClean="0"/>
              <a:t>Kur’an</a:t>
            </a:r>
            <a:r>
              <a:rPr lang="tr-TR" b="1" dirty="0" smtClean="0"/>
              <a:t>-ı Kerim’i Açıklayıcıdır</a:t>
            </a:r>
            <a:endParaRPr lang="tr-TR" b="1" dirty="0"/>
          </a:p>
        </p:txBody>
      </p:sp>
      <p:sp>
        <p:nvSpPr>
          <p:cNvPr id="3" name="2 Yuvarlatılmış Dikdörtgen"/>
          <p:cNvSpPr/>
          <p:nvPr/>
        </p:nvSpPr>
        <p:spPr>
          <a:xfrm>
            <a:off x="857224" y="1714488"/>
            <a:ext cx="7429552" cy="1857388"/>
          </a:xfrm>
          <a:prstGeom prst="roundRect">
            <a:avLst/>
          </a:prstGeom>
          <a:solidFill>
            <a:srgbClr val="66CCFF">
              <a:alpha val="75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“…İnsanlara kendilerine indirileni açıklaman için ve düşünüp anlasınlar diye sana bu </a:t>
            </a:r>
            <a:r>
              <a:rPr lang="tr-TR" sz="2400" b="1" dirty="0" err="1" smtClean="0">
                <a:solidFill>
                  <a:schemeClr val="tx1"/>
                </a:solidFill>
              </a:rPr>
              <a:t>Kur’an’ı</a:t>
            </a:r>
            <a:r>
              <a:rPr lang="tr-TR" sz="2400" b="1" dirty="0" smtClean="0">
                <a:solidFill>
                  <a:schemeClr val="tx1"/>
                </a:solidFill>
              </a:rPr>
              <a:t> indirdik. ” </a:t>
            </a:r>
            <a:r>
              <a:rPr lang="tr-TR" sz="2400" dirty="0" smtClean="0">
                <a:solidFill>
                  <a:schemeClr val="tx1"/>
                </a:solidFill>
              </a:rPr>
              <a:t>(</a:t>
            </a:r>
            <a:r>
              <a:rPr lang="tr-TR" sz="2400" dirty="0" err="1" smtClean="0">
                <a:solidFill>
                  <a:schemeClr val="tx1"/>
                </a:solidFill>
              </a:rPr>
              <a:t>Nahl</a:t>
            </a:r>
            <a:r>
              <a:rPr lang="tr-TR" sz="2400" dirty="0" smtClean="0">
                <a:solidFill>
                  <a:schemeClr val="tx1"/>
                </a:solidFill>
              </a:rPr>
              <a:t> Suresi, 44. Ayet)</a:t>
            </a:r>
            <a:endParaRPr lang="tr-TR" sz="2400" dirty="0">
              <a:solidFill>
                <a:schemeClr val="tx1"/>
              </a:solidFill>
            </a:endParaRPr>
          </a:p>
        </p:txBody>
      </p:sp>
      <p:sp>
        <p:nvSpPr>
          <p:cNvPr id="4" name="3 Yuvarlatılmış Dikdörtgen"/>
          <p:cNvSpPr/>
          <p:nvPr/>
        </p:nvSpPr>
        <p:spPr>
          <a:xfrm>
            <a:off x="857224" y="3929066"/>
            <a:ext cx="7429552" cy="1928826"/>
          </a:xfrm>
          <a:prstGeom prst="roundRect">
            <a:avLst/>
          </a:prstGeom>
          <a:solidFill>
            <a:srgbClr val="66CCFF">
              <a:alpha val="75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“Biz bu kitabı sana sırf, hakkında ihtilafa düştükleri şeyi insanlara açıklayasın ve iman eden bir topluma da hidayet ve rahmet olsun, diye indirdik…” </a:t>
            </a:r>
          </a:p>
          <a:p>
            <a:pPr algn="ctr"/>
            <a:r>
              <a:rPr lang="tr-TR" sz="2400" dirty="0" smtClean="0">
                <a:solidFill>
                  <a:schemeClr val="tx1"/>
                </a:solidFill>
              </a:rPr>
              <a:t>(</a:t>
            </a:r>
            <a:r>
              <a:rPr lang="tr-TR" sz="2400" dirty="0" err="1" smtClean="0">
                <a:solidFill>
                  <a:schemeClr val="tx1"/>
                </a:solidFill>
              </a:rPr>
              <a:t>Nahl</a:t>
            </a:r>
            <a:r>
              <a:rPr lang="tr-TR" sz="2400" dirty="0" smtClean="0">
                <a:solidFill>
                  <a:schemeClr val="tx1"/>
                </a:solidFill>
              </a:rPr>
              <a:t> Suresi, 64. Ayet)</a:t>
            </a:r>
            <a:endParaRPr lang="tr-TR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3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1214414" y="500042"/>
            <a:ext cx="6643734" cy="1285884"/>
          </a:xfrm>
          <a:prstGeom prst="roundRect">
            <a:avLst/>
          </a:prstGeom>
          <a:solidFill>
            <a:srgbClr val="92D050">
              <a:alpha val="80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HZ. PEYGAMBER’İN KUR’AN’I AÇIKLAMA YOLLARI</a:t>
            </a:r>
            <a:endParaRPr lang="tr-TR" sz="2400" dirty="0">
              <a:solidFill>
                <a:schemeClr val="tx1"/>
              </a:solidFill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1571604" y="2000240"/>
            <a:ext cx="2571768" cy="1214446"/>
          </a:xfrm>
          <a:prstGeom prst="roundRect">
            <a:avLst/>
          </a:prstGeom>
          <a:solidFill>
            <a:srgbClr val="92D050">
              <a:alpha val="40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u="sng" dirty="0" smtClean="0">
                <a:solidFill>
                  <a:schemeClr val="tx1"/>
                </a:solidFill>
              </a:rPr>
              <a:t>SÖZLÜ AÇIKLAMA</a:t>
            </a:r>
          </a:p>
          <a:p>
            <a:pPr>
              <a:buFont typeface="Arial" pitchFamily="34" charset="0"/>
              <a:buChar char="•"/>
            </a:pPr>
            <a:r>
              <a:rPr lang="tr-TR" sz="2000" b="1" dirty="0" smtClean="0">
                <a:solidFill>
                  <a:schemeClr val="tx1"/>
                </a:solidFill>
              </a:rPr>
              <a:t> Hadisler</a:t>
            </a:r>
          </a:p>
          <a:p>
            <a:pPr>
              <a:buFont typeface="Arial" pitchFamily="34" charset="0"/>
              <a:buChar char="•"/>
            </a:pPr>
            <a:r>
              <a:rPr lang="tr-TR" sz="2000" b="1" dirty="0" smtClean="0">
                <a:solidFill>
                  <a:schemeClr val="tx1"/>
                </a:solidFill>
              </a:rPr>
              <a:t> Tefsir</a:t>
            </a:r>
            <a:endParaRPr lang="tr-TR" sz="2000" b="1" dirty="0">
              <a:solidFill>
                <a:schemeClr val="tx1"/>
              </a:solidFill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4714876" y="2000240"/>
            <a:ext cx="2714644" cy="1214446"/>
          </a:xfrm>
          <a:prstGeom prst="roundRect">
            <a:avLst/>
          </a:prstGeom>
          <a:solidFill>
            <a:srgbClr val="92D050">
              <a:alpha val="40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u="sng" dirty="0" smtClean="0">
                <a:solidFill>
                  <a:schemeClr val="tx1"/>
                </a:solidFill>
              </a:rPr>
              <a:t>FİİLİ AÇIKLAMA</a:t>
            </a:r>
          </a:p>
          <a:p>
            <a:pPr>
              <a:buFont typeface="Arial" pitchFamily="34" charset="0"/>
              <a:buChar char="•"/>
            </a:pPr>
            <a:r>
              <a:rPr lang="tr-TR" sz="2000" b="1" dirty="0" smtClean="0">
                <a:solidFill>
                  <a:schemeClr val="tx1"/>
                </a:solidFill>
              </a:rPr>
              <a:t> Sünnet</a:t>
            </a:r>
            <a:endParaRPr lang="tr-TR" sz="2000" b="1" dirty="0">
              <a:solidFill>
                <a:schemeClr val="tx1"/>
              </a:solidFill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1357290" y="4714884"/>
            <a:ext cx="6429420" cy="1428760"/>
          </a:xfrm>
          <a:prstGeom prst="roundRect">
            <a:avLst/>
          </a:prstGeom>
          <a:solidFill>
            <a:srgbClr val="00B050">
              <a:alpha val="30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“ Ben namazı nasıl kılıyorsam siz de öyle kılınız.”</a:t>
            </a:r>
          </a:p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 “…Haccı benden gördüğünüz gibi yapın.”</a:t>
            </a:r>
          </a:p>
        </p:txBody>
      </p:sp>
      <p:sp>
        <p:nvSpPr>
          <p:cNvPr id="10" name="9 Aşağı Ok"/>
          <p:cNvSpPr/>
          <p:nvPr/>
        </p:nvSpPr>
        <p:spPr>
          <a:xfrm>
            <a:off x="5715008" y="3500438"/>
            <a:ext cx="1000132" cy="978408"/>
          </a:xfrm>
          <a:prstGeom prst="downArrow">
            <a:avLst/>
          </a:prstGeom>
          <a:solidFill>
            <a:srgbClr val="00B050">
              <a:alpha val="30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4000" b="1" dirty="0" smtClean="0"/>
              <a:t>4. Hz. Muhammed Uyarıcıdır</a:t>
            </a:r>
            <a:endParaRPr lang="tr-TR" sz="4000" b="1" dirty="0"/>
          </a:p>
        </p:txBody>
      </p:sp>
      <p:sp>
        <p:nvSpPr>
          <p:cNvPr id="4" name="3 Yuvarlatılmış Dikdörtgen"/>
          <p:cNvSpPr/>
          <p:nvPr/>
        </p:nvSpPr>
        <p:spPr>
          <a:xfrm>
            <a:off x="785786" y="1500174"/>
            <a:ext cx="7786742" cy="1571636"/>
          </a:xfrm>
          <a:prstGeom prst="roundRect">
            <a:avLst/>
          </a:prstGeom>
          <a:solidFill>
            <a:srgbClr val="FF3399">
              <a:alpha val="50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“ Biz seni bütün insanlara ancak müjdeleyici ve uyarıcı olarak gönderdik fakat insanların çoğu bunu bilmezler.” </a:t>
            </a:r>
            <a:r>
              <a:rPr lang="tr-TR" sz="2400" dirty="0" smtClean="0">
                <a:solidFill>
                  <a:schemeClr val="tx1"/>
                </a:solidFill>
              </a:rPr>
              <a:t>(</a:t>
            </a:r>
            <a:r>
              <a:rPr lang="tr-TR" sz="2400" dirty="0" err="1" smtClean="0">
                <a:solidFill>
                  <a:schemeClr val="tx1"/>
                </a:solidFill>
              </a:rPr>
              <a:t>Sebe</a:t>
            </a:r>
            <a:r>
              <a:rPr lang="tr-TR" sz="2400" dirty="0" smtClean="0">
                <a:solidFill>
                  <a:schemeClr val="tx1"/>
                </a:solidFill>
              </a:rPr>
              <a:t> Suresi, 28.ayet)</a:t>
            </a:r>
            <a:endParaRPr lang="tr-TR" sz="2400" b="1" dirty="0">
              <a:solidFill>
                <a:schemeClr val="tx1"/>
              </a:solidFill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785786" y="3357562"/>
            <a:ext cx="7786742" cy="1571636"/>
          </a:xfrm>
          <a:prstGeom prst="roundRect">
            <a:avLst/>
          </a:prstGeom>
          <a:solidFill>
            <a:srgbClr val="FF3399">
              <a:alpha val="35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“ Ey peygamber! Biz seni hakikaten bir şahit, bir müjdeleyici ve bir uyarıcı olarak gönderdik. Allah’ın izniyle bir davetçi ve nur saçan bir kandil olarak gönderdik.” </a:t>
            </a:r>
            <a:r>
              <a:rPr lang="tr-TR" sz="2400" dirty="0" smtClean="0">
                <a:solidFill>
                  <a:schemeClr val="tx1"/>
                </a:solidFill>
              </a:rPr>
              <a:t>(</a:t>
            </a:r>
            <a:r>
              <a:rPr lang="tr-TR" sz="2400" dirty="0" err="1" smtClean="0">
                <a:solidFill>
                  <a:schemeClr val="tx1"/>
                </a:solidFill>
              </a:rPr>
              <a:t>Azhab</a:t>
            </a:r>
            <a:r>
              <a:rPr lang="tr-TR" sz="2400" dirty="0" smtClean="0">
                <a:solidFill>
                  <a:schemeClr val="tx1"/>
                </a:solidFill>
              </a:rPr>
              <a:t> Suresi, 45-46. ayetler)</a:t>
            </a:r>
            <a:endParaRPr lang="tr-TR" sz="2400" b="1" dirty="0">
              <a:solidFill>
                <a:schemeClr val="tx1"/>
              </a:solidFill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857224" y="5286388"/>
            <a:ext cx="7715304" cy="1285884"/>
          </a:xfrm>
          <a:prstGeom prst="roundRect">
            <a:avLst/>
          </a:prstGeom>
          <a:solidFill>
            <a:srgbClr val="FF3399">
              <a:alpha val="15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tx1"/>
                </a:solidFill>
              </a:rPr>
              <a:t>“ Ey bürünüp sarınan (Resulüm)! Kalk ve (insanları) uyar.” </a:t>
            </a:r>
          </a:p>
          <a:p>
            <a:pPr algn="ctr"/>
            <a:r>
              <a:rPr lang="tr-TR" sz="2400" dirty="0" smtClean="0">
                <a:solidFill>
                  <a:schemeClr val="tx1"/>
                </a:solidFill>
              </a:rPr>
              <a:t>(</a:t>
            </a:r>
            <a:r>
              <a:rPr lang="tr-TR" sz="2400" dirty="0" err="1" smtClean="0">
                <a:solidFill>
                  <a:schemeClr val="tx1"/>
                </a:solidFill>
              </a:rPr>
              <a:t>Müddessir</a:t>
            </a:r>
            <a:r>
              <a:rPr lang="tr-TR" sz="2400" dirty="0" smtClean="0">
                <a:solidFill>
                  <a:schemeClr val="tx1"/>
                </a:solidFill>
              </a:rPr>
              <a:t> Suresi, 1-2 ayetler)</a:t>
            </a:r>
            <a:endParaRPr lang="tr-TR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tr-TR" sz="4000" b="1" dirty="0" smtClean="0"/>
              <a:t>Neye karşı uyarmak?</a:t>
            </a:r>
            <a:endParaRPr lang="tr-TR" sz="4000" b="1" dirty="0"/>
          </a:p>
        </p:txBody>
      </p:sp>
      <p:cxnSp>
        <p:nvCxnSpPr>
          <p:cNvPr id="5" name="Düz Bağlayıcı 4"/>
          <p:cNvCxnSpPr/>
          <p:nvPr/>
        </p:nvCxnSpPr>
        <p:spPr>
          <a:xfrm>
            <a:off x="785786" y="2077184"/>
            <a:ext cx="0" cy="295275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Düz Bağlayıcı 5"/>
          <p:cNvCxnSpPr/>
          <p:nvPr/>
        </p:nvCxnSpPr>
        <p:spPr>
          <a:xfrm>
            <a:off x="4572000" y="2086709"/>
            <a:ext cx="0" cy="295275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Bağlayıcı 8"/>
          <p:cNvCxnSpPr/>
          <p:nvPr/>
        </p:nvCxnSpPr>
        <p:spPr>
          <a:xfrm>
            <a:off x="8429652" y="2077184"/>
            <a:ext cx="0" cy="295275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Metin Kutusu 13"/>
          <p:cNvSpPr txBox="1"/>
          <p:nvPr/>
        </p:nvSpPr>
        <p:spPr>
          <a:xfrm>
            <a:off x="8143900" y="1693848"/>
            <a:ext cx="556816" cy="28575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b="1" dirty="0">
                <a:effectLst/>
                <a:ea typeface="Calibri"/>
                <a:cs typeface="Arial"/>
              </a:rPr>
              <a:t>632</a:t>
            </a:r>
            <a:endParaRPr lang="tr-TR" dirty="0">
              <a:effectLst/>
              <a:ea typeface="Calibri"/>
              <a:cs typeface="Arial"/>
            </a:endParaRPr>
          </a:p>
        </p:txBody>
      </p:sp>
      <p:sp>
        <p:nvSpPr>
          <p:cNvPr id="9" name="Metin Kutusu 14"/>
          <p:cNvSpPr txBox="1"/>
          <p:nvPr/>
        </p:nvSpPr>
        <p:spPr>
          <a:xfrm>
            <a:off x="4260255" y="1693848"/>
            <a:ext cx="597497" cy="28575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b="1" dirty="0" smtClean="0">
                <a:effectLst/>
                <a:ea typeface="Calibri"/>
                <a:cs typeface="Arial"/>
              </a:rPr>
              <a:t>622</a:t>
            </a:r>
            <a:endParaRPr lang="tr-TR" dirty="0">
              <a:effectLst/>
              <a:ea typeface="Calibri"/>
              <a:cs typeface="Arial"/>
            </a:endParaRPr>
          </a:p>
        </p:txBody>
      </p:sp>
      <p:sp>
        <p:nvSpPr>
          <p:cNvPr id="10" name="Metin Kutusu 15"/>
          <p:cNvSpPr txBox="1"/>
          <p:nvPr/>
        </p:nvSpPr>
        <p:spPr>
          <a:xfrm>
            <a:off x="488802" y="1703373"/>
            <a:ext cx="654174" cy="28575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b="1" dirty="0">
                <a:effectLst/>
                <a:ea typeface="Calibri"/>
                <a:cs typeface="Arial"/>
              </a:rPr>
              <a:t>610</a:t>
            </a:r>
            <a:endParaRPr lang="tr-TR" dirty="0">
              <a:effectLst/>
              <a:ea typeface="Calibri"/>
              <a:cs typeface="Arial"/>
            </a:endParaRPr>
          </a:p>
        </p:txBody>
      </p:sp>
      <p:sp>
        <p:nvSpPr>
          <p:cNvPr id="11" name="Metin Kutusu 43"/>
          <p:cNvSpPr txBox="1"/>
          <p:nvPr/>
        </p:nvSpPr>
        <p:spPr>
          <a:xfrm>
            <a:off x="4173902" y="1000108"/>
            <a:ext cx="826726" cy="336550"/>
          </a:xfrm>
          <a:prstGeom prst="rect">
            <a:avLst/>
          </a:prstGeom>
          <a:noFill/>
          <a:ln w="6350">
            <a:noFill/>
          </a:ln>
          <a:effectLst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r-TR" b="1" dirty="0">
                <a:effectLst/>
                <a:latin typeface="Calibri"/>
                <a:ea typeface="Calibri"/>
                <a:cs typeface="Arial"/>
              </a:rPr>
              <a:t>23 YIL</a:t>
            </a:r>
            <a:endParaRPr lang="tr-TR" dirty="0">
              <a:effectLst/>
              <a:latin typeface="Calibri"/>
              <a:ea typeface="Calibri"/>
              <a:cs typeface="Arial"/>
            </a:endParaRPr>
          </a:p>
        </p:txBody>
      </p:sp>
      <p:sp>
        <p:nvSpPr>
          <p:cNvPr id="12" name="Sol Ayraç 22"/>
          <p:cNvSpPr/>
          <p:nvPr/>
        </p:nvSpPr>
        <p:spPr>
          <a:xfrm rot="5400000">
            <a:off x="4394516" y="-2198410"/>
            <a:ext cx="354965" cy="7572429"/>
          </a:xfrm>
          <a:prstGeom prst="leftBrace">
            <a:avLst>
              <a:gd name="adj1" fmla="val 51267"/>
              <a:gd name="adj2" fmla="val 50000"/>
            </a:avLst>
          </a:prstGeom>
          <a:noFill/>
          <a:ln w="3175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r-TR" sz="2400"/>
          </a:p>
        </p:txBody>
      </p:sp>
      <p:cxnSp>
        <p:nvCxnSpPr>
          <p:cNvPr id="13" name="12 Düz Bağlayıcı"/>
          <p:cNvCxnSpPr/>
          <p:nvPr/>
        </p:nvCxnSpPr>
        <p:spPr>
          <a:xfrm>
            <a:off x="785786" y="2193914"/>
            <a:ext cx="7643866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ol Ayraç 22"/>
          <p:cNvSpPr/>
          <p:nvPr/>
        </p:nvSpPr>
        <p:spPr>
          <a:xfrm rot="16200000">
            <a:off x="2465691" y="1442702"/>
            <a:ext cx="354965" cy="3714775"/>
          </a:xfrm>
          <a:prstGeom prst="leftBrace">
            <a:avLst>
              <a:gd name="adj1" fmla="val 51267"/>
              <a:gd name="adj2" fmla="val 50000"/>
            </a:avLst>
          </a:prstGeom>
          <a:noFill/>
          <a:ln w="3175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r-TR" sz="2400"/>
          </a:p>
        </p:txBody>
      </p:sp>
      <p:sp>
        <p:nvSpPr>
          <p:cNvPr id="15" name="Sol Ayraç 22"/>
          <p:cNvSpPr/>
          <p:nvPr/>
        </p:nvSpPr>
        <p:spPr>
          <a:xfrm rot="16200000">
            <a:off x="6430502" y="1478420"/>
            <a:ext cx="354965" cy="3643339"/>
          </a:xfrm>
          <a:prstGeom prst="leftBrace">
            <a:avLst>
              <a:gd name="adj1" fmla="val 51267"/>
              <a:gd name="adj2" fmla="val 50000"/>
            </a:avLst>
          </a:prstGeom>
          <a:noFill/>
          <a:ln w="3175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tr-TR" sz="2400"/>
          </a:p>
        </p:txBody>
      </p:sp>
      <p:sp>
        <p:nvSpPr>
          <p:cNvPr id="16" name="15 Metin kutusu"/>
          <p:cNvSpPr txBox="1"/>
          <p:nvPr/>
        </p:nvSpPr>
        <p:spPr>
          <a:xfrm>
            <a:off x="0" y="2408228"/>
            <a:ext cx="2000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 smtClean="0"/>
              <a:t>İlk Vahiy        (</a:t>
            </a:r>
            <a:r>
              <a:rPr lang="tr-TR" sz="2000" b="1" dirty="0" err="1" smtClean="0"/>
              <a:t>Alak</a:t>
            </a:r>
            <a:r>
              <a:rPr lang="tr-TR" sz="2000" b="1" dirty="0" smtClean="0"/>
              <a:t> Suresi, 1-5)</a:t>
            </a:r>
            <a:endParaRPr lang="tr-TR" sz="2000" b="1" dirty="0"/>
          </a:p>
        </p:txBody>
      </p:sp>
      <p:sp>
        <p:nvSpPr>
          <p:cNvPr id="17" name="16 Metin kutusu"/>
          <p:cNvSpPr txBox="1"/>
          <p:nvPr/>
        </p:nvSpPr>
        <p:spPr>
          <a:xfrm>
            <a:off x="7143768" y="2479666"/>
            <a:ext cx="2000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 smtClean="0"/>
              <a:t>Son Vahiy        (</a:t>
            </a:r>
            <a:r>
              <a:rPr lang="tr-TR" sz="2000" b="1" dirty="0" err="1" smtClean="0"/>
              <a:t>Maide</a:t>
            </a:r>
            <a:r>
              <a:rPr lang="tr-TR" sz="2000" b="1" dirty="0" smtClean="0"/>
              <a:t> Suresi, 3)</a:t>
            </a:r>
            <a:endParaRPr lang="tr-TR" sz="2000" b="1" dirty="0"/>
          </a:p>
        </p:txBody>
      </p:sp>
      <p:sp>
        <p:nvSpPr>
          <p:cNvPr id="18" name="17 Metin kutusu"/>
          <p:cNvSpPr txBox="1"/>
          <p:nvPr/>
        </p:nvSpPr>
        <p:spPr>
          <a:xfrm>
            <a:off x="4000496" y="2479666"/>
            <a:ext cx="1071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 smtClean="0"/>
              <a:t>Hicret</a:t>
            </a:r>
            <a:endParaRPr lang="tr-TR" sz="2000" b="1" dirty="0"/>
          </a:p>
        </p:txBody>
      </p:sp>
      <p:sp>
        <p:nvSpPr>
          <p:cNvPr id="19" name="18 Metin kutusu"/>
          <p:cNvSpPr txBox="1"/>
          <p:nvPr/>
        </p:nvSpPr>
        <p:spPr>
          <a:xfrm>
            <a:off x="1714480" y="3551236"/>
            <a:ext cx="250033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u="sng" dirty="0" smtClean="0"/>
              <a:t>MEKKİ AYETLER</a:t>
            </a:r>
          </a:p>
          <a:p>
            <a:pPr>
              <a:buFont typeface="Arial" pitchFamily="34" charset="0"/>
              <a:buChar char="•"/>
            </a:pPr>
            <a:r>
              <a:rPr lang="tr-TR" sz="2400" b="1" dirty="0" smtClean="0"/>
              <a:t> </a:t>
            </a:r>
            <a:r>
              <a:rPr lang="tr-TR" sz="2400" b="1" dirty="0" err="1" smtClean="0"/>
              <a:t>Tevhid</a:t>
            </a:r>
            <a:endParaRPr lang="tr-TR" sz="2400" b="1" dirty="0" smtClean="0"/>
          </a:p>
          <a:p>
            <a:pPr>
              <a:buFont typeface="Arial" pitchFamily="34" charset="0"/>
              <a:buChar char="•"/>
            </a:pPr>
            <a:r>
              <a:rPr lang="tr-TR" sz="2400" b="1" dirty="0" smtClean="0"/>
              <a:t> Şirk Koşmama</a:t>
            </a:r>
          </a:p>
          <a:p>
            <a:pPr>
              <a:buFont typeface="Arial" pitchFamily="34" charset="0"/>
              <a:buChar char="•"/>
            </a:pPr>
            <a:r>
              <a:rPr lang="tr-TR" sz="2400" b="1" dirty="0" smtClean="0"/>
              <a:t> </a:t>
            </a:r>
            <a:r>
              <a:rPr lang="tr-TR" sz="2400" b="1" dirty="0" err="1" smtClean="0"/>
              <a:t>Ahiret</a:t>
            </a:r>
            <a:endParaRPr lang="tr-TR" sz="2400" b="1" dirty="0" smtClean="0"/>
          </a:p>
          <a:p>
            <a:pPr>
              <a:buFont typeface="Arial" pitchFamily="34" charset="0"/>
              <a:buChar char="•"/>
            </a:pPr>
            <a:r>
              <a:rPr lang="tr-TR" sz="2400" b="1" dirty="0" smtClean="0"/>
              <a:t> Hesap Günü</a:t>
            </a:r>
          </a:p>
          <a:p>
            <a:pPr>
              <a:buFont typeface="Arial" pitchFamily="34" charset="0"/>
              <a:buChar char="•"/>
            </a:pPr>
            <a:r>
              <a:rPr lang="tr-TR" sz="2400" b="1" dirty="0" smtClean="0"/>
              <a:t> Ahlaki Kurallar</a:t>
            </a:r>
            <a:endParaRPr lang="tr-TR" sz="2400" b="1" dirty="0"/>
          </a:p>
        </p:txBody>
      </p:sp>
      <p:sp>
        <p:nvSpPr>
          <p:cNvPr id="20" name="19 Metin kutusu"/>
          <p:cNvSpPr txBox="1"/>
          <p:nvPr/>
        </p:nvSpPr>
        <p:spPr>
          <a:xfrm>
            <a:off x="5572132" y="3551236"/>
            <a:ext cx="25717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u="sng" dirty="0" smtClean="0"/>
              <a:t>MEDENİ AYETLER</a:t>
            </a:r>
          </a:p>
          <a:p>
            <a:pPr>
              <a:buFont typeface="Arial" pitchFamily="34" charset="0"/>
              <a:buChar char="•"/>
            </a:pPr>
            <a:r>
              <a:rPr lang="tr-TR" sz="2400" b="1" dirty="0" smtClean="0"/>
              <a:t> Emir</a:t>
            </a:r>
          </a:p>
          <a:p>
            <a:pPr>
              <a:buFont typeface="Arial" pitchFamily="34" charset="0"/>
              <a:buChar char="•"/>
            </a:pPr>
            <a:r>
              <a:rPr lang="tr-TR" sz="2400" b="1" dirty="0" smtClean="0"/>
              <a:t> Yasaklama</a:t>
            </a:r>
          </a:p>
          <a:p>
            <a:pPr>
              <a:buFont typeface="Arial" pitchFamily="34" charset="0"/>
              <a:buChar char="•"/>
            </a:pPr>
            <a:r>
              <a:rPr lang="tr-TR" sz="2400" b="1" dirty="0" smtClean="0"/>
              <a:t> Haram-Helal</a:t>
            </a:r>
          </a:p>
          <a:p>
            <a:pPr>
              <a:buFont typeface="Arial" pitchFamily="34" charset="0"/>
              <a:buChar char="•"/>
            </a:pPr>
            <a:r>
              <a:rPr lang="tr-TR" sz="2400" b="1" dirty="0" smtClean="0"/>
              <a:t> İslam Hukuku</a:t>
            </a:r>
          </a:p>
          <a:p>
            <a:pPr>
              <a:buFont typeface="Arial" pitchFamily="34" charset="0"/>
              <a:buChar char="•"/>
            </a:pPr>
            <a:r>
              <a:rPr lang="tr-TR" sz="2400" b="1" dirty="0" smtClean="0"/>
              <a:t> Ahlaki Kurallar</a:t>
            </a:r>
            <a:endParaRPr lang="tr-TR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 animBg="1"/>
      <p:bldP spid="14" grpId="0" animBg="1"/>
      <p:bldP spid="15" grpId="0" animBg="1"/>
      <p:bldP spid="16" grpId="0"/>
      <p:bldP spid="17" grpId="0"/>
      <p:bldP spid="18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660</TotalTime>
  <Words>555</Words>
  <Application>Microsoft Office PowerPoint</Application>
  <PresentationFormat>Ekran Gösterisi (4:3)</PresentationFormat>
  <Paragraphs>70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Ofis Teması</vt:lpstr>
      <vt:lpstr>Slayt 1</vt:lpstr>
      <vt:lpstr>KUR’AN’A GÖRE  HZ. MUHAMMED  (S.A.V.)</vt:lpstr>
      <vt:lpstr>1. Hz. Muhammed Bir İnsandır</vt:lpstr>
      <vt:lpstr>Hz. Peygamber’in vefat günü…</vt:lpstr>
      <vt:lpstr>2. Hz. Muhammed Bir Peygamberdir</vt:lpstr>
      <vt:lpstr>3. Hz. Muhammed Kur’an-ı Kerim’i Açıklayıcıdır</vt:lpstr>
      <vt:lpstr>Slayt 7</vt:lpstr>
      <vt:lpstr>4. Hz. Muhammed Uyarıcıdır</vt:lpstr>
      <vt:lpstr>Neye karşı uyarmak?</vt:lpstr>
      <vt:lpstr>5. Hz. Muhammed İnsanlığa Bir Rahmettir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asuspc</dc:creator>
  <cp:lastModifiedBy>DEM</cp:lastModifiedBy>
  <cp:revision>48</cp:revision>
  <dcterms:created xsi:type="dcterms:W3CDTF">2015-04-12T16:44:34Z</dcterms:created>
  <dcterms:modified xsi:type="dcterms:W3CDTF">2016-05-05T09:52:29Z</dcterms:modified>
  <cp:contentStatus>Tamamlandı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