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7" r:id="rId2"/>
    <p:sldId id="256" r:id="rId3"/>
    <p:sldId id="257" r:id="rId4"/>
    <p:sldId id="258" r:id="rId5"/>
    <p:sldId id="262" r:id="rId6"/>
    <p:sldId id="259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4" autoAdjust="0"/>
    <p:restoredTop sz="85305" autoAdjust="0"/>
  </p:normalViewPr>
  <p:slideViewPr>
    <p:cSldViewPr>
      <p:cViewPr>
        <p:scale>
          <a:sx n="66" d="100"/>
          <a:sy n="66" d="100"/>
        </p:scale>
        <p:origin x="-149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1215D-98BD-4C99-80ED-691EC3666B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51702-587D-4040-BA01-8D8CCD5CB5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7590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2C7BA16-BD68-4E45-BD45-AC687FD4A7B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9FD261D-8FB0-406E-9914-22DCA23EB38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500034" y="214290"/>
            <a:ext cx="7929586" cy="43088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200" b="1" i="1" dirty="0" err="1" smtClean="0">
                <a:solidFill>
                  <a:schemeClr val="bg1"/>
                </a:solidFill>
                <a:latin typeface="Comic Sans MS" pitchFamily="66" charset="0"/>
              </a:rPr>
              <a:t>Hz.Muhammed’in</a:t>
            </a:r>
            <a:r>
              <a:rPr lang="tr-TR" sz="2200" b="1" i="1" dirty="0" smtClean="0">
                <a:solidFill>
                  <a:schemeClr val="bg1"/>
                </a:solidFill>
                <a:latin typeface="Comic Sans MS" pitchFamily="66" charset="0"/>
              </a:rPr>
              <a:t>(sav) ailesinde merhamet  çok önemliydi.</a:t>
            </a:r>
            <a:endParaRPr lang="tr-TR" sz="22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mage00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8620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983661"/>
            <a:ext cx="8929718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tr-TR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Hz. Muhammed’in Ailesinde İsraftan </a:t>
            </a:r>
            <a:r>
              <a:rPr lang="tr-TR" sz="33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Kaçınılırdı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Dinimizin yasakladığı kötü davranışlardan biri israftır. İsraf gereksiz yere harcama yapmak ve savurganlıktır. </a:t>
            </a:r>
            <a:endParaRPr kumimoji="0" lang="tr-TR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Allah(</a:t>
            </a:r>
            <a:r>
              <a:rPr kumimoji="0" lang="tr-TR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cc</a:t>
            </a: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), </a:t>
            </a:r>
            <a:r>
              <a:rPr kumimoji="0" lang="tr-TR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A’raf</a:t>
            </a: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suresi 31. ayette </a:t>
            </a:r>
            <a:r>
              <a:rPr kumimoji="0" lang="tr-T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“…yiyiniz, içiniz; ancak israf etmeyiniz. Bilin ki Allah(</a:t>
            </a:r>
            <a:r>
              <a:rPr kumimoji="0" lang="tr-TR" sz="3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cc</a:t>
            </a:r>
            <a:r>
              <a:rPr kumimoji="0" lang="tr-TR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 israf edenleri sevmez.”</a:t>
            </a: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buyurarak israftan kaçınmamızı emreder.</a:t>
            </a:r>
            <a:endParaRPr kumimoji="0" lang="tr-TR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Hz. Muhammed(sav)’in ailesinde her şey tutumlu bir şekilde kullanılmış ve ellerinden geldiğince israftan uzak durulmuştur. İhtiyaçlarından fazla olan pek çok şeyi başkalarına vermişlerdir. </a:t>
            </a:r>
            <a:endParaRPr kumimoji="0" lang="tr-TR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ai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2500306"/>
            <a:ext cx="6288549" cy="400052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463388" y="942563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+mj-lt"/>
              </a:rPr>
              <a:t>Hz. MUHAMMED (SAV) VE AİLE HAYATI</a:t>
            </a:r>
            <a:endParaRPr lang="tr-TR" sz="2800" dirty="0">
              <a:latin typeface="+mj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85786" y="2428868"/>
            <a:ext cx="7467600" cy="4873752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   </a:t>
            </a:r>
            <a:r>
              <a:rPr lang="tr-TR" sz="2800" dirty="0" smtClean="0">
                <a:latin typeface="Comic Sans MS" pitchFamily="66" charset="0"/>
              </a:rPr>
              <a:t>Hz. Muhammed(sav) 25 yaşında Hz. Hatice ile evlendi. Bu mutlu evlilik 25 yıl sürdü. Hz. Muhammed ve Hz. Hatice’nin bu evlilikten 6 çocukları dünyaya geldi. Çocuklarının isimleri Kasım, Zeynep, Rukiye, </a:t>
            </a:r>
            <a:r>
              <a:rPr lang="tr-TR" sz="2800" dirty="0" err="1" smtClean="0">
                <a:latin typeface="Comic Sans MS" pitchFamily="66" charset="0"/>
              </a:rPr>
              <a:t>Ümmü</a:t>
            </a:r>
            <a:r>
              <a:rPr lang="tr-TR" sz="2800" dirty="0" smtClean="0">
                <a:latin typeface="Comic Sans MS" pitchFamily="66" charset="0"/>
              </a:rPr>
              <a:t> Gülsüm, Fatma ve Abdullah’tır. 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331640" y="692696"/>
            <a:ext cx="655179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tr-TR" sz="2400" b="1" dirty="0" smtClean="0"/>
              <a:t>1) Hz. MUHAMMED (SAV)’İN EVLİLİĞİ </a:t>
            </a:r>
          </a:p>
          <a:p>
            <a:pPr algn="ctr"/>
            <a:r>
              <a:rPr lang="tr-TR" sz="2400" b="1" dirty="0" smtClean="0"/>
              <a:t>VE ÇOCUKLARI</a:t>
            </a:r>
            <a:endParaRPr lang="tr-TR" sz="2400" b="1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85786" y="1984248"/>
            <a:ext cx="7467600" cy="4873752"/>
          </a:xfrm>
        </p:spPr>
        <p:txBody>
          <a:bodyPr/>
          <a:lstStyle/>
          <a:p>
            <a:r>
              <a:rPr lang="tr-TR" sz="2600" dirty="0" smtClean="0">
                <a:latin typeface="Comic Sans MS" pitchFamily="66" charset="0"/>
              </a:rPr>
              <a:t>Hz. Muhammed’in aile içindeki davranışları saygı ve sevgiye dayalıdır. Sevgili Peygamberimiz, aile bireylerinin tamamını ayrım yapmadan sevmiş ve onlara güler yüzlü davranmıştır.Ayrıca çocukları arasında ayrım yapmamıştır. </a:t>
            </a:r>
          </a:p>
          <a:p>
            <a:r>
              <a:rPr lang="tr-TR" sz="2600" dirty="0" smtClean="0">
                <a:latin typeface="Comic Sans MS" pitchFamily="66" charset="0"/>
              </a:rPr>
              <a:t>Hz. Muhammed(sav) ailesini ilgilendiren herhangi bir konuda tek başına karar vermez diğerlerinin de görüşlerini alırdı.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68153" y="476672"/>
            <a:ext cx="7874271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tr-TR" sz="2400" b="1" dirty="0" smtClean="0"/>
              <a:t>2) Hz. MUHAMMED (SAV)’İN AİLESİ İÇİNDEKİ </a:t>
            </a:r>
          </a:p>
          <a:p>
            <a:pPr algn="ctr"/>
            <a:r>
              <a:rPr lang="tr-TR" sz="2400" b="1" dirty="0" smtClean="0"/>
              <a:t>ÖRNEK DAVRANIŞLARI</a:t>
            </a:r>
            <a:endParaRPr lang="tr-TR" sz="2400" b="1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CAFSPB0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500306"/>
            <a:ext cx="1914531" cy="1714512"/>
          </a:xfrm>
          <a:prstGeom prst="rect">
            <a:avLst/>
          </a:prstGeom>
        </p:spPr>
      </p:pic>
      <p:pic>
        <p:nvPicPr>
          <p:cNvPr id="3" name="2 Resim" descr="imagesCAFSPB0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786322"/>
            <a:ext cx="2114550" cy="1714512"/>
          </a:xfrm>
          <a:prstGeom prst="rect">
            <a:avLst/>
          </a:prstGeom>
        </p:spPr>
      </p:pic>
      <p:pic>
        <p:nvPicPr>
          <p:cNvPr id="4" name="3 Resim" descr="imagesCAFSPB0M - Kopya - Kopya - Kopya - Kopya - Kopy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857496"/>
            <a:ext cx="2114550" cy="1795468"/>
          </a:xfrm>
          <a:prstGeom prst="rect">
            <a:avLst/>
          </a:prstGeom>
        </p:spPr>
      </p:pic>
      <p:pic>
        <p:nvPicPr>
          <p:cNvPr id="5" name="4 Resim" descr="imagesCAFSPB0M - Kopya - Kopya - Kopy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8" y="4981553"/>
            <a:ext cx="2114550" cy="1876447"/>
          </a:xfrm>
          <a:prstGeom prst="rect">
            <a:avLst/>
          </a:prstGeom>
        </p:spPr>
      </p:pic>
      <p:pic>
        <p:nvPicPr>
          <p:cNvPr id="6" name="5 Resim" descr="imagesCAFSPB0M - Kopya - Kopya - Kopya - Kopy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140" y="2571744"/>
            <a:ext cx="2114550" cy="1785950"/>
          </a:xfrm>
          <a:prstGeom prst="rect">
            <a:avLst/>
          </a:prstGeom>
        </p:spPr>
      </p:pic>
      <p:pic>
        <p:nvPicPr>
          <p:cNvPr id="7" name="6 Resim" descr="imagesCAFSPB0M - Kopy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2264" y="4929198"/>
            <a:ext cx="2114550" cy="1733571"/>
          </a:xfrm>
          <a:prstGeom prst="rect">
            <a:avLst/>
          </a:prstGeom>
        </p:spPr>
      </p:pic>
      <p:sp>
        <p:nvSpPr>
          <p:cNvPr id="8" name="7 Yuvarlatılmış Çapraz Köşeli Dikdörtgen"/>
          <p:cNvSpPr/>
          <p:nvPr/>
        </p:nvSpPr>
        <p:spPr>
          <a:xfrm>
            <a:off x="2428860" y="214290"/>
            <a:ext cx="4357718" cy="785818"/>
          </a:xfrm>
          <a:prstGeom prst="round2Diag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HZ.PEYGAMBERİN GÜZEL AHLAKI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3357554" y="1285860"/>
            <a:ext cx="2714644" cy="9286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bg1"/>
                </a:solidFill>
              </a:rPr>
              <a:t>g</a:t>
            </a:r>
            <a:r>
              <a:rPr lang="tr-TR" b="1" dirty="0" smtClean="0">
                <a:solidFill>
                  <a:schemeClr val="bg1"/>
                </a:solidFill>
              </a:rPr>
              <a:t>ibi ilkelere dayanıyor</a:t>
            </a:r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Sağ Ok"/>
          <p:cNvSpPr/>
          <p:nvPr/>
        </p:nvSpPr>
        <p:spPr>
          <a:xfrm rot="19854158">
            <a:off x="1995043" y="1851517"/>
            <a:ext cx="1228367" cy="29744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Ok"/>
          <p:cNvSpPr/>
          <p:nvPr/>
        </p:nvSpPr>
        <p:spPr>
          <a:xfrm rot="12961812">
            <a:off x="6044907" y="1872347"/>
            <a:ext cx="1228367" cy="306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71472" y="5500702"/>
            <a:ext cx="76438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600" dirty="0" smtClean="0">
                <a:latin typeface="Comic Sans MS" pitchFamily="66" charset="0"/>
              </a:rPr>
              <a:t>Hz. Peygamber (sav) çocukları ve eşleri arasında ayrım yapmaz ve onlara adaletsiz davranmazdı</a:t>
            </a:r>
            <a:r>
              <a:rPr lang="tr-TR" sz="2400" dirty="0">
                <a:latin typeface="Comic Sans MS" pitchFamily="66" charset="0"/>
              </a:rPr>
              <a:t>.</a:t>
            </a:r>
            <a:endParaRPr lang="tr-TR" dirty="0"/>
          </a:p>
        </p:txBody>
      </p:sp>
      <p:pic>
        <p:nvPicPr>
          <p:cNvPr id="3" name="2 Resim" descr="bosanma-sebe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14290"/>
            <a:ext cx="5072098" cy="4714908"/>
          </a:xfrm>
          <a:prstGeom prst="rect">
            <a:avLst/>
          </a:prstGeom>
        </p:spPr>
      </p:pic>
      <p:sp>
        <p:nvSpPr>
          <p:cNvPr id="5" name="4 Eksi"/>
          <p:cNvSpPr/>
          <p:nvPr/>
        </p:nvSpPr>
        <p:spPr>
          <a:xfrm rot="2741484">
            <a:off x="1844516" y="1739658"/>
            <a:ext cx="5575041" cy="100013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 rot="18760621">
            <a:off x="1705238" y="1737192"/>
            <a:ext cx="5713661" cy="92368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merhametin-temsilcisi-hz-muhammed-s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2643174" y="785794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“</a:t>
            </a:r>
            <a:r>
              <a:rPr lang="tr-TR" sz="2400" b="1" dirty="0" err="1" smtClean="0">
                <a:solidFill>
                  <a:schemeClr val="bg1"/>
                </a:solidFill>
                <a:latin typeface="Comic Sans MS" pitchFamily="66" charset="0"/>
              </a:rPr>
              <a:t>Andolsun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 ki </a:t>
            </a:r>
            <a:r>
              <a:rPr lang="tr-TR" sz="2400" b="1" dirty="0" err="1">
                <a:solidFill>
                  <a:schemeClr val="bg1"/>
                </a:solidFill>
                <a:latin typeface="Comic Sans MS" pitchFamily="66" charset="0"/>
              </a:rPr>
              <a:t>R</a:t>
            </a:r>
            <a:r>
              <a:rPr lang="tr-TR" sz="2400" b="1" dirty="0" err="1" smtClean="0">
                <a:solidFill>
                  <a:schemeClr val="bg1"/>
                </a:solidFill>
                <a:latin typeface="Comic Sans MS" pitchFamily="66" charset="0"/>
              </a:rPr>
              <a:t>asulullah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 sizin için </a:t>
            </a:r>
            <a:r>
              <a:rPr lang="tr-TR" sz="24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llah’ a ve </a:t>
            </a:r>
            <a:r>
              <a:rPr lang="tr-TR" sz="2400" b="1" dirty="0" err="1" smtClean="0">
                <a:solidFill>
                  <a:schemeClr val="bg1"/>
                </a:solidFill>
                <a:latin typeface="Comic Sans MS" pitchFamily="66" charset="0"/>
              </a:rPr>
              <a:t>ahiret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 gününe kavuşmayı umanlar ve </a:t>
            </a:r>
            <a:r>
              <a:rPr lang="tr-TR" sz="24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llah’ ı çok anan kimseler için güzel bir örnektir…”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072198" y="214311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  <a:latin typeface="Comic Sans MS" pitchFamily="66" charset="0"/>
              </a:rPr>
              <a:t>AHZAB -21</a:t>
            </a:r>
            <a:endParaRPr lang="tr-TR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71472" y="428604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dirty="0">
                <a:latin typeface="Comic Sans MS" pitchFamily="66" charset="0"/>
              </a:rPr>
              <a:t>Hz. </a:t>
            </a:r>
            <a:r>
              <a:rPr lang="tr-TR" sz="2800" b="1" dirty="0" smtClean="0">
                <a:latin typeface="Comic Sans MS" pitchFamily="66" charset="0"/>
              </a:rPr>
              <a:t>Muhammed’in(sav) </a:t>
            </a:r>
            <a:r>
              <a:rPr lang="tr-TR" sz="2800" b="1" dirty="0">
                <a:latin typeface="Comic Sans MS" pitchFamily="66" charset="0"/>
              </a:rPr>
              <a:t>Ailesinde Akrabalık ve Komşuluk İlişkilerine Önem </a:t>
            </a:r>
            <a:r>
              <a:rPr lang="tr-TR" sz="2800" b="1" dirty="0" smtClean="0">
                <a:latin typeface="Comic Sans MS" pitchFamily="66" charset="0"/>
              </a:rPr>
              <a:t>Verilirdi..</a:t>
            </a:r>
            <a:endParaRPr lang="tr-TR" sz="2800" b="1" dirty="0">
              <a:latin typeface="Comic Sans MS" pitchFamily="66" charset="0"/>
            </a:endParaRPr>
          </a:p>
        </p:txBody>
      </p:sp>
      <p:pic>
        <p:nvPicPr>
          <p:cNvPr id="4" name="3 Resim" descr="indir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928802"/>
            <a:ext cx="6643734" cy="4567567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4 Metin kutusu"/>
          <p:cNvSpPr txBox="1"/>
          <p:nvPr/>
        </p:nvSpPr>
        <p:spPr>
          <a:xfrm>
            <a:off x="2500298" y="307181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err="1" smtClean="0">
                <a:solidFill>
                  <a:schemeClr val="bg1"/>
                </a:solidFill>
              </a:rPr>
              <a:t>Güleryüz</a:t>
            </a:r>
            <a:r>
              <a:rPr lang="tr-TR" b="1" i="1" dirty="0" smtClean="0">
                <a:solidFill>
                  <a:schemeClr val="bg1"/>
                </a:solidFill>
              </a:rPr>
              <a:t> </a:t>
            </a:r>
            <a:endParaRPr lang="tr-TR" b="1" i="1" dirty="0">
              <a:solidFill>
                <a:schemeClr val="bg1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285984" y="2786058"/>
            <a:ext cx="257176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Comic Sans MS" pitchFamily="66" charset="0"/>
              </a:rPr>
              <a:t>Güler yüz,Tatlı dil,</a:t>
            </a:r>
          </a:p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Comic Sans MS" pitchFamily="66" charset="0"/>
              </a:rPr>
              <a:t>Hoş sohbet…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1289_217044634976663_217034454977681_3624_1495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49" y="1785926"/>
            <a:ext cx="8685068" cy="48577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3 Metin kutusu"/>
          <p:cNvSpPr txBox="1"/>
          <p:nvPr/>
        </p:nvSpPr>
        <p:spPr>
          <a:xfrm>
            <a:off x="857224" y="357166"/>
            <a:ext cx="67866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b="1" dirty="0" smtClean="0"/>
              <a:t> </a:t>
            </a:r>
            <a:r>
              <a:rPr lang="tr-TR" sz="2600" b="1" dirty="0">
                <a:latin typeface="Comic Sans MS" pitchFamily="66" charset="0"/>
              </a:rPr>
              <a:t>Hz. </a:t>
            </a:r>
            <a:r>
              <a:rPr lang="tr-TR" sz="2600" b="1" dirty="0" smtClean="0">
                <a:latin typeface="Comic Sans MS" pitchFamily="66" charset="0"/>
              </a:rPr>
              <a:t>Muhammed’in(sav) </a:t>
            </a:r>
            <a:r>
              <a:rPr lang="tr-TR" sz="2600" b="1" dirty="0">
                <a:latin typeface="Comic Sans MS" pitchFamily="66" charset="0"/>
              </a:rPr>
              <a:t>Ailesinde Öksüzler ve Yoksullar </a:t>
            </a:r>
            <a:r>
              <a:rPr lang="tr-TR" sz="2600" b="1" dirty="0" smtClean="0">
                <a:latin typeface="Comic Sans MS" pitchFamily="66" charset="0"/>
              </a:rPr>
              <a:t>Gözetilirdi…</a:t>
            </a:r>
            <a:endParaRPr lang="tr-TR" sz="2600" dirty="0"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14348" y="214290"/>
            <a:ext cx="7358114" cy="1000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198</TotalTime>
  <Words>229</Words>
  <Application>Microsoft Office PowerPoint</Application>
  <PresentationFormat>Ekran Gösterisi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Cumba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Hz. Muhammed (sav) ve aile hayatı</dc:title>
  <dc:creator>ayşecan</dc:creator>
  <cp:lastModifiedBy>DEM</cp:lastModifiedBy>
  <cp:revision>24</cp:revision>
  <dcterms:created xsi:type="dcterms:W3CDTF">2011-11-25T16:44:43Z</dcterms:created>
  <dcterms:modified xsi:type="dcterms:W3CDTF">2016-05-04T11:36:58Z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