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6" r:id="rId10"/>
    <p:sldId id="263" r:id="rId11"/>
    <p:sldId id="264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4.5.2016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11" Type="http://schemas.openxmlformats.org/officeDocument/2006/relationships/image" Target="../media/image33.png"/><Relationship Id="rId5" Type="http://schemas.openxmlformats.org/officeDocument/2006/relationships/image" Target="../media/image2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40.jpeg"/><Relationship Id="rId7" Type="http://schemas.openxmlformats.org/officeDocument/2006/relationships/image" Target="../media/image29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32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materyalgrubudkab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tandart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755576" y="836712"/>
            <a:ext cx="792088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Tabi ki bunları yapmazsınız değil mi ?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39552" y="1988840"/>
            <a:ext cx="31683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Yapmamalısınız çünkü;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611560" y="3212976"/>
            <a:ext cx="82089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Dinimizin sakınmamızı istediği kötü davranışlardan biri de anne,baba ve büyüklerimize karşı saygısızlık yapmaktır.</a:t>
            </a:r>
          </a:p>
          <a:p>
            <a:endParaRPr lang="tr-TR" sz="2000" dirty="0" smtClean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  <a:p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Yüce Allah </a:t>
            </a:r>
            <a:r>
              <a:rPr lang="tr-TR" sz="2000" dirty="0" err="1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Kur’an</a:t>
            </a: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-ı Kerim’de bizlere şu uyarıda bulunmaktadır:</a:t>
            </a:r>
          </a:p>
          <a:p>
            <a:r>
              <a:rPr lang="nb-NO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“Rabb’in, sadece kendisine kulluk etmenizi, anne ve babanıza da iyi</a:t>
            </a: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nb-NO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davranmanızı</a:t>
            </a:r>
            <a:r>
              <a:rPr lang="tr-TR" sz="2000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 emretti. Onlardan biri veya her ikisi senin yanında yaşlanırsa kendilerine ‘öf!’ bile deme; onları azarlama, ikisine de güzel söz söyle.”</a:t>
            </a:r>
            <a:endParaRPr lang="tr-TR" sz="2000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tandart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683568" y="548680"/>
            <a:ext cx="31683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 halde bizler;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9457" name="Picture 1" descr="C:\Users\standart\Desktop\images (18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188640"/>
            <a:ext cx="2736304" cy="2088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8" name="Picture 2" descr="C:\Users\standart\Desktop\images (19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780928"/>
            <a:ext cx="2466975" cy="24959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 descr="C:\Users\standart\Desktop\imag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2708920"/>
            <a:ext cx="2565276" cy="23042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9 Dikdörtgen"/>
          <p:cNvSpPr/>
          <p:nvPr/>
        </p:nvSpPr>
        <p:spPr>
          <a:xfrm>
            <a:off x="1907704" y="1196752"/>
            <a:ext cx="31683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Onlara 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611560" y="1916832"/>
            <a:ext cx="316835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İyi davranmalı,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347864" y="2420888"/>
            <a:ext cx="31683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gönüllerini kırmamalı,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2411760" y="3501008"/>
            <a:ext cx="31683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güzel sözler söylemeli,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1763688" y="4941168"/>
            <a:ext cx="374441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</a:t>
            </a:r>
            <a:r>
              <a:rPr lang="tr-TR" sz="36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önüllerini hoşnut etmeliyiz.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220072" y="3573016"/>
            <a:ext cx="3744416" cy="156036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“Öf” bile dememeliyiz..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6" name="3 İçerik Yer Tutucusu" descr="1.dkab materyal logo_ıı.png"/>
          <p:cNvPicPr>
            <a:picLocks noGrp="1"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868144" y="5301208"/>
            <a:ext cx="2961152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6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"/>
                            </p:stCondLst>
                            <p:childTnLst>
                              <p:par>
                                <p:cTn id="2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3" dur="2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standart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standart\Desktop\yeni çalışma görsel\189093_201410806545453_201293486557185_724340_7154290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4176464" cy="64807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 Metin kutusu"/>
          <p:cNvSpPr txBox="1"/>
          <p:nvPr/>
        </p:nvSpPr>
        <p:spPr>
          <a:xfrm rot="20122636">
            <a:off x="942161" y="1940420"/>
            <a:ext cx="302318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002060"/>
                </a:solidFill>
                <a:latin typeface="Segoe Print" pitchFamily="2" charset="0"/>
              </a:rPr>
              <a:t>Kötü davranışlar karşısın da duyarsız kalmayalım.</a:t>
            </a:r>
            <a:endParaRPr lang="tr-TR" sz="2800" b="1" dirty="0">
              <a:solidFill>
                <a:srgbClr val="002060"/>
              </a:solidFill>
              <a:latin typeface="Segoe Print" pitchFamily="2" charset="0"/>
            </a:endParaRPr>
          </a:p>
        </p:txBody>
      </p:sp>
      <p:pic>
        <p:nvPicPr>
          <p:cNvPr id="8" name="7 Resim" descr="C:\Users\standart\Desktop\yeni çalışma görsel\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260648"/>
            <a:ext cx="2088232" cy="20162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8 Resim" descr="C:\Users\standart\Desktop\indir (1)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4288" y="188640"/>
            <a:ext cx="1656184" cy="2088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9 Resim" descr="C:\Users\standart\Desktop\images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2492896"/>
            <a:ext cx="1728192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10 Resim" descr="C:\Users\standart\Desktop\images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2280" y="4293096"/>
            <a:ext cx="1691325" cy="1584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11 Resim" descr="C:\Users\standart\Desktop\yenisayi_b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60032" y="4293096"/>
            <a:ext cx="2304256" cy="1728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12 Resim" descr="C:\Users\standart\Desktop\Yeni Resim (2).bmp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40152" y="2420888"/>
            <a:ext cx="1584176" cy="1872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13 Resim" descr="C:\Users\standart\Desktop\yeni çalışma görsel\images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08304" y="2276872"/>
            <a:ext cx="1584176" cy="1944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3 İçerik Yer Tutucusu" descr="1.dkab materyal logo_ıı.png"/>
          <p:cNvPicPr>
            <a:picLocks noGrp="1"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79512" y="5733256"/>
            <a:ext cx="2097056" cy="836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3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500"/>
                            </p:stCondLst>
                            <p:childTnLst>
                              <p:par>
                                <p:cTn id="56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standart\Desktop\Fon kağıtları\images (1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899592" y="548680"/>
            <a:ext cx="6192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>
                <a:latin typeface="Comic Sans MS" pitchFamily="66" charset="0"/>
              </a:rPr>
              <a:t>Niçin duyarsız kalmamalıyız ?</a:t>
            </a:r>
            <a:endParaRPr lang="tr-TR" sz="2800" dirty="0">
              <a:latin typeface="Comic Sans MS" pitchFamily="66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3491880" y="1268760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002060"/>
                </a:solidFill>
              </a:rPr>
              <a:t>Duyarsız kalmamalıyız çünkü;</a:t>
            </a:r>
            <a:endParaRPr lang="tr-TR" sz="2400" b="1" dirty="0">
              <a:solidFill>
                <a:srgbClr val="00206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395536" y="2132856"/>
            <a:ext cx="849694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002060"/>
                </a:solidFill>
                <a:latin typeface="Comic Sans MS" pitchFamily="66" charset="0"/>
              </a:rPr>
              <a:t>İnsan, içinde yaşadığı toplumun üyesidir. Toplumda yaşanacak  olumsuzluklar, kendisini de etkiler. Olumsuz tutum ve davranışları görmemezlikten gelmek veya sessiz kalmak doğru değildir. </a:t>
            </a:r>
          </a:p>
          <a:p>
            <a:endParaRPr lang="tr-TR" sz="2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tr-TR" sz="2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tr-TR" sz="2000" dirty="0" smtClean="0">
                <a:solidFill>
                  <a:srgbClr val="002060"/>
                </a:solidFill>
                <a:latin typeface="Comic Sans MS" pitchFamily="66" charset="0"/>
              </a:rPr>
              <a:t>Herkes gücü ve sorumluluğu yettiği ölçüde bu olumsuzlukları düzeltmeye çalışmalıdır.</a:t>
            </a:r>
          </a:p>
          <a:p>
            <a:endParaRPr lang="tr-TR" sz="2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tr-TR" sz="2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tr-TR" sz="2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tr-TR" sz="2000" dirty="0" smtClean="0">
                <a:solidFill>
                  <a:srgbClr val="002060"/>
                </a:solidFill>
                <a:latin typeface="Comic Sans MS" pitchFamily="66" charset="0"/>
              </a:rPr>
              <a:t>Aksi takdirde bu olumsuzluklar bize ve yakınlarımıza büyük zarar verebilir.</a:t>
            </a:r>
            <a:endParaRPr lang="tr-TR" sz="20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blinds/>
    <p:sndAc>
      <p:stSnd>
        <p:snd r:embed="rId2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8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8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560"/>
                            </p:stCondLst>
                            <p:childTnLst>
                              <p:par>
                                <p:cTn id="2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600"/>
                            </p:stCondLst>
                            <p:childTnLst>
                              <p:par>
                                <p:cTn id="3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tandart\Desktop\yeni çalışma görsel\images (10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 rot="20844888">
            <a:off x="1593589" y="1576535"/>
            <a:ext cx="539548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>
                <a:solidFill>
                  <a:srgbClr val="002060"/>
                </a:solidFill>
                <a:latin typeface="Comic Sans MS" pitchFamily="66" charset="0"/>
              </a:rPr>
              <a:t>Bizlerin en temel görevlerinden biri de iyiliği öğütlemek, kötülükten sakındırmaktır.</a:t>
            </a:r>
          </a:p>
          <a:p>
            <a:endParaRPr lang="tr-TR" sz="2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endParaRPr lang="tr-TR" sz="2000" dirty="0" smtClean="0">
              <a:solidFill>
                <a:srgbClr val="002060"/>
              </a:solidFill>
              <a:latin typeface="Comic Sans MS" pitchFamily="66" charset="0"/>
            </a:endParaRPr>
          </a:p>
          <a:p>
            <a:r>
              <a:rPr lang="tr-TR" sz="2000" dirty="0" smtClean="0">
                <a:solidFill>
                  <a:srgbClr val="002060"/>
                </a:solidFill>
                <a:latin typeface="Comic Sans MS" pitchFamily="66" charset="0"/>
              </a:rPr>
              <a:t>Bu durum Kur’an-ı Kerim’de şöyle anlatılır:</a:t>
            </a:r>
          </a:p>
          <a:p>
            <a:r>
              <a:rPr lang="tr-TR" sz="2000" dirty="0" smtClean="0">
                <a:solidFill>
                  <a:srgbClr val="002060"/>
                </a:solidFill>
                <a:latin typeface="Comic Sans MS" pitchFamily="66" charset="0"/>
              </a:rPr>
              <a:t> “Onlar Allah’a ve ahiret gününe  inanırlar. İyiliği emrederler. Kötülükten men ederler, hayırlı işlerde birbirleriyle yarışırlar.  </a:t>
            </a:r>
          </a:p>
          <a:p>
            <a:r>
              <a:rPr lang="tr-TR" sz="2000" dirty="0" smtClean="0">
                <a:solidFill>
                  <a:srgbClr val="002060"/>
                </a:solidFill>
                <a:latin typeface="Comic Sans MS" pitchFamily="66" charset="0"/>
              </a:rPr>
              <a:t> İşte onlar salihlerdendir.”</a:t>
            </a:r>
            <a:endParaRPr lang="tr-TR" sz="20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pic>
        <p:nvPicPr>
          <p:cNvPr id="6" name="3 İçerik Yer Tutucusu" descr="1.dkab materyal logo_ıı.png"/>
          <p:cNvPicPr>
            <a:picLocks noGrp="1"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5373216"/>
            <a:ext cx="2673120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http://t1.gstatic.com/images?q=tbn:ANd9GcShgy8efEuIMSramfJNhAVGuwLwjD6xhfan04tTQLrs12ZBt8b3J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50" y="260648"/>
            <a:ext cx="2571750" cy="1771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standart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483768" cy="6858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 Metin kutusu"/>
          <p:cNvSpPr txBox="1"/>
          <p:nvPr/>
        </p:nvSpPr>
        <p:spPr>
          <a:xfrm>
            <a:off x="2555776" y="404664"/>
            <a:ext cx="5112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2060"/>
                </a:solidFill>
                <a:latin typeface="Comic Sans MS" pitchFamily="66" charset="0"/>
              </a:rPr>
              <a:t>Kötü Davranışlar;</a:t>
            </a:r>
            <a:endParaRPr lang="tr-TR" sz="3200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2411760" y="1700808"/>
            <a:ext cx="4104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2060"/>
                </a:solidFill>
                <a:latin typeface="Comic Sans MS" pitchFamily="66" charset="0"/>
              </a:rPr>
              <a:t>Toplumdaki huzur, mutluluk, </a:t>
            </a:r>
          </a:p>
          <a:p>
            <a:r>
              <a:rPr lang="tr-TR" dirty="0" smtClean="0">
                <a:solidFill>
                  <a:srgbClr val="002060"/>
                </a:solidFill>
                <a:latin typeface="Comic Sans MS" pitchFamily="66" charset="0"/>
              </a:rPr>
              <a:t>güven ortamına zarar verir.</a:t>
            </a:r>
            <a:endParaRPr lang="tr-TR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203848" y="3068960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2060"/>
                </a:solidFill>
                <a:latin typeface="Comic Sans MS" pitchFamily="66" charset="0"/>
              </a:rPr>
              <a:t>İnsanlar arasındaki</a:t>
            </a:r>
          </a:p>
          <a:p>
            <a:r>
              <a:rPr lang="tr-TR" dirty="0" smtClean="0">
                <a:solidFill>
                  <a:srgbClr val="002060"/>
                </a:solidFill>
                <a:latin typeface="Comic Sans MS" pitchFamily="66" charset="0"/>
              </a:rPr>
              <a:t>sevgi ve saygıyı zedeler.</a:t>
            </a:r>
            <a:endParaRPr lang="tr-TR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2483768" y="4797152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2060"/>
                </a:solidFill>
                <a:latin typeface="Comic Sans MS" pitchFamily="66" charset="0"/>
              </a:rPr>
              <a:t>Yardımlaşma ve dayanışma duygularını yok eder</a:t>
            </a:r>
            <a:endParaRPr lang="tr-TR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2" name="11 Sağ Ayraç"/>
          <p:cNvSpPr/>
          <p:nvPr/>
        </p:nvSpPr>
        <p:spPr>
          <a:xfrm>
            <a:off x="5580112" y="1772816"/>
            <a:ext cx="1008112" cy="3528392"/>
          </a:xfrm>
          <a:prstGeom prst="rightBrace">
            <a:avLst>
              <a:gd name="adj1" fmla="val 48156"/>
              <a:gd name="adj2" fmla="val 49181"/>
            </a:avLst>
          </a:prstGeom>
          <a:ln w="57150">
            <a:solidFill>
              <a:srgbClr val="002060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 rot="16200000">
            <a:off x="4164057" y="2941493"/>
            <a:ext cx="61926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002060"/>
                </a:solidFill>
                <a:latin typeface="Comic Sans MS" pitchFamily="66" charset="0"/>
              </a:rPr>
              <a:t>Bu nedenle kötü davranış gösterenlere                                karşı duyarlı olmalıyız.</a:t>
            </a:r>
            <a:endParaRPr lang="tr-TR" sz="2400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 animBg="1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standart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547663" cy="6858000"/>
          </a:xfrm>
          <a:prstGeom prst="rect">
            <a:avLst/>
          </a:prstGeom>
          <a:noFill/>
        </p:spPr>
      </p:pic>
      <p:pic>
        <p:nvPicPr>
          <p:cNvPr id="5" name="4 Resim" descr="C:\Users\standart\Desktop\yeni çalışma görsel\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332656"/>
            <a:ext cx="1728192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5 Resim" descr="C:\Users\standart\Desktop\indir (1)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88640"/>
            <a:ext cx="1656184" cy="17728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6 Resim" descr="C:\Users\standart\Desktop\yeni çalışma görsel\images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2348880"/>
            <a:ext cx="1584176" cy="1944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7 Resim" descr="C:\Users\standart\Desktop\yenisayi_b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188640"/>
            <a:ext cx="2304256" cy="172819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8 Resim" descr="C:\Users\standart\Desktop\images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4008" y="2420888"/>
            <a:ext cx="1691325" cy="1800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9 Resim" descr="C:\Users\standart\Desktop\Yeni Resim (2).bmp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04248" y="2276872"/>
            <a:ext cx="1584176" cy="1872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10 Sol Ayraç"/>
          <p:cNvSpPr/>
          <p:nvPr/>
        </p:nvSpPr>
        <p:spPr>
          <a:xfrm rot="16200000">
            <a:off x="4842084" y="1502733"/>
            <a:ext cx="864096" cy="6012773"/>
          </a:xfrm>
          <a:prstGeom prst="leftBrace">
            <a:avLst/>
          </a:prstGeom>
          <a:ln w="5715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>
            <a:off x="1115616" y="5157192"/>
            <a:ext cx="80283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002060"/>
                </a:solidFill>
                <a:latin typeface="Comic Sans MS" pitchFamily="66" charset="0"/>
              </a:rPr>
              <a:t>Yukarıda ki resimlerde gördüğünüz kötü davranışları yapan kişileri ,kibar bir şekilde bu davranışların iyi bir davranış olmadığını anlatmalıyız. </a:t>
            </a:r>
          </a:p>
          <a:p>
            <a:r>
              <a:rPr lang="tr-TR" dirty="0" smtClean="0">
                <a:solidFill>
                  <a:srgbClr val="002060"/>
                </a:solidFill>
                <a:latin typeface="Comic Sans MS" pitchFamily="66" charset="0"/>
              </a:rPr>
              <a:t>                                    Bu bizim görevimizdir.</a:t>
            </a:r>
            <a:endParaRPr lang="tr-TR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48" presetClass="entr" presetSubtype="0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standart\Desktop\yeni çalışma görsel\images (1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6" name="5 Metin kutusu"/>
          <p:cNvSpPr txBox="1"/>
          <p:nvPr/>
        </p:nvSpPr>
        <p:spPr>
          <a:xfrm rot="19714289">
            <a:off x="88850" y="1180892"/>
            <a:ext cx="633670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solidFill>
                  <a:schemeClr val="bg2">
                    <a:lumMod val="10000"/>
                  </a:schemeClr>
                </a:solidFill>
                <a:latin typeface="Gill Sans Ultra Bold Condensed" pitchFamily="34" charset="0"/>
              </a:rPr>
              <a:t>KÖTÜ DAVRANIŞLARI GÖRMEZDEN    GELME……</a:t>
            </a:r>
            <a:endParaRPr lang="tr-TR" sz="4400" dirty="0">
              <a:solidFill>
                <a:schemeClr val="bg2">
                  <a:lumMod val="10000"/>
                </a:schemeClr>
              </a:solidFill>
              <a:latin typeface="Gill Sans Ultra Bold Condensed" pitchFamily="34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 rot="19714289">
            <a:off x="2894981" y="1806625"/>
            <a:ext cx="63367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solidFill>
                  <a:schemeClr val="bg2">
                    <a:lumMod val="10000"/>
                  </a:schemeClr>
                </a:solidFill>
                <a:latin typeface="Gill Sans Ultra Bold Condensed" pitchFamily="34" charset="0"/>
              </a:rPr>
              <a:t>SENDE DUYARSIZ KALMA..</a:t>
            </a:r>
            <a:endParaRPr lang="tr-TR" sz="4400" dirty="0">
              <a:solidFill>
                <a:schemeClr val="bg2">
                  <a:lumMod val="10000"/>
                </a:schemeClr>
              </a:solidFill>
              <a:latin typeface="Gill Sans Ultra Bold Condensed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 rot="19714289">
            <a:off x="985494" y="4571733"/>
            <a:ext cx="6253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000" b="1" dirty="0" smtClean="0">
                <a:solidFill>
                  <a:schemeClr val="bg2">
                    <a:lumMod val="10000"/>
                  </a:schemeClr>
                </a:solidFill>
                <a:latin typeface="Gill Sans Ultra Bold" pitchFamily="34" charset="0"/>
                <a:cs typeface="MV Boli" pitchFamily="2" charset="0"/>
              </a:rPr>
              <a:t>İYİLİĞİ TAVSİYE ET….</a:t>
            </a:r>
            <a:endParaRPr lang="tr-TR" sz="4000" b="1" dirty="0">
              <a:solidFill>
                <a:schemeClr val="bg2">
                  <a:lumMod val="10000"/>
                </a:schemeClr>
              </a:solidFill>
              <a:latin typeface="Gill Sans Ultra Bold" pitchFamily="34" charset="0"/>
              <a:cs typeface="MV Boli" pitchFamily="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 rot="19714289">
            <a:off x="3260181" y="4182890"/>
            <a:ext cx="633670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dirty="0" smtClean="0">
                <a:solidFill>
                  <a:schemeClr val="bg2">
                    <a:lumMod val="10000"/>
                  </a:schemeClr>
                </a:solidFill>
                <a:latin typeface="Gill Sans Ultra Bold Condensed" pitchFamily="34" charset="0"/>
              </a:rPr>
              <a:t>KÖTÜLÜĞÜ DE YASAKLA….</a:t>
            </a:r>
            <a:endParaRPr lang="tr-TR" sz="4400" dirty="0">
              <a:solidFill>
                <a:schemeClr val="bg2">
                  <a:lumMod val="10000"/>
                </a:schemeClr>
              </a:solidFill>
              <a:latin typeface="Gill Sans Ultra Bold Condensed" pitchFamily="34" charset="0"/>
            </a:endParaRPr>
          </a:p>
        </p:txBody>
      </p:sp>
      <p:pic>
        <p:nvPicPr>
          <p:cNvPr id="11" name="3 İçerik Yer Tutucusu" descr="1.dkab materyal logo_ıı.png"/>
          <p:cNvPicPr>
            <a:picLocks noGrp="1"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8184" y="5661248"/>
            <a:ext cx="2673120" cy="864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3 İçerik Yer Tutucusu" descr="1.dkab materyal logo_ıı.png"/>
          <p:cNvPicPr>
            <a:picLocks noGrp="1"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260648"/>
            <a:ext cx="2673120" cy="1152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tandart\Desktop\images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80928"/>
            <a:ext cx="9143999" cy="4077072"/>
          </a:xfrm>
          <a:prstGeom prst="rect">
            <a:avLst/>
          </a:prstGeom>
          <a:noFill/>
        </p:spPr>
      </p:pic>
      <p:pic>
        <p:nvPicPr>
          <p:cNvPr id="5" name="3 İçerik Yer Tutucusu" descr="1.dkab materyal logo_ıı.png"/>
          <p:cNvPicPr>
            <a:picLocks noGrp="1"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4048" y="5013176"/>
            <a:ext cx="3825248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9" name="Picture 5" descr="http://www.ogretmenhatti.com/images/articles/2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0"/>
            <a:ext cx="4572000" cy="2780928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 rot="21182385">
            <a:off x="1372243" y="3362614"/>
            <a:ext cx="2592288" cy="201622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tr-TR" sz="32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Comic Sans MS" pitchFamily="66" charset="0"/>
              </a:rPr>
              <a:t>ANNA VE BABANA</a:t>
            </a:r>
            <a:endParaRPr lang="tr-TR" sz="3200" b="1" cap="none" spc="0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4860032" y="2924944"/>
            <a:ext cx="2952328" cy="165618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tr-TR" sz="4000" b="1" dirty="0" smtClean="0">
                <a:ln w="17780" cmpd="sng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“ÖF” BİLE DEME!</a:t>
            </a:r>
            <a:endParaRPr lang="tr-TR" sz="4000" b="1" cap="none" spc="0" dirty="0">
              <a:ln w="17780" cmpd="sng">
                <a:solidFill>
                  <a:srgbClr val="002060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" name="9 Resim" descr="C:\Users\standart\Desktop\anne-baba-cocuk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3933056"/>
            <a:ext cx="1944216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10 Resim" descr="C:\Users\standart\Desktop\images (1)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4499992" cy="2708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standart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611560" y="764704"/>
            <a:ext cx="733066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Ş</a:t>
            </a:r>
            <a:r>
              <a:rPr lang="tr-TR" sz="36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imdi sıranızda arkaya doğru yaslanın</a:t>
            </a:r>
          </a:p>
          <a:p>
            <a:pPr algn="ctr"/>
            <a:r>
              <a:rPr lang="tr-TR" sz="36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ve düşünün..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611560" y="3212976"/>
            <a:ext cx="434343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Siz ilk gözlerinizi açtığınızda </a:t>
            </a:r>
          </a:p>
          <a:p>
            <a:pPr algn="ctr"/>
            <a:r>
              <a:rPr lang="tr-TR" sz="28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size kim “hoş geldin” dedi</a:t>
            </a:r>
            <a:r>
              <a:rPr lang="tr-TR" sz="28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tr-TR" sz="28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4339" name="Picture 3" descr="C:\Users\standart\Desktop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2564904"/>
            <a:ext cx="2736304" cy="23370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60"/>
                            </p:stCondLst>
                            <p:childTnLst>
                              <p:par>
                                <p:cTn id="1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120"/>
                            </p:stCondLst>
                            <p:childTnLst>
                              <p:par>
                                <p:cTn id="2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standart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539552" y="1196752"/>
            <a:ext cx="482279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 çok kimin yanında kendinizi </a:t>
            </a:r>
          </a:p>
          <a:p>
            <a:pPr algn="ctr"/>
            <a:r>
              <a:rPr lang="tr-TR" sz="28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güvende hissedersiniz?</a:t>
            </a:r>
            <a:endParaRPr lang="tr-TR" sz="28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5363" name="Picture 3" descr="C:\Users\standart\Desktop\images (1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476672"/>
            <a:ext cx="2808312" cy="28803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 Dikdörtgen"/>
          <p:cNvSpPr/>
          <p:nvPr/>
        </p:nvSpPr>
        <p:spPr>
          <a:xfrm>
            <a:off x="2560456" y="2852936"/>
            <a:ext cx="106901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Ya da,</a:t>
            </a:r>
            <a:endParaRPr lang="tr-TR" sz="2800" b="1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355976" y="3356992"/>
            <a:ext cx="454553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Oyun oynamak istediğiniz de </a:t>
            </a:r>
          </a:p>
          <a:p>
            <a:pPr algn="ctr"/>
            <a:r>
              <a:rPr lang="tr-TR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kiminle oynadınız?</a:t>
            </a:r>
            <a:endParaRPr lang="tr-TR" sz="28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5364" name="Picture 4" descr="C:\Users\standart\Desktop\images (8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924944"/>
            <a:ext cx="2520280" cy="30963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8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6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"/>
                            </p:stCondLst>
                            <p:childTnLst>
                              <p:par>
                                <p:cTn id="2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40"/>
                            </p:stCondLst>
                            <p:childTnLst>
                              <p:par>
                                <p:cTn id="3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60"/>
                            </p:stCondLst>
                            <p:childTnLst>
                              <p:par>
                                <p:cTn id="4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800" decel="100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tandart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6386" name="Picture 2" descr="C:\Users\standart\Desktop\images (1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548680"/>
            <a:ext cx="2448272" cy="28083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Dikdörtgen"/>
          <p:cNvSpPr/>
          <p:nvPr/>
        </p:nvSpPr>
        <p:spPr>
          <a:xfrm>
            <a:off x="80504" y="1196752"/>
            <a:ext cx="575170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Dışarı da oynarken üzerinizi kirletmiş </a:t>
            </a:r>
          </a:p>
          <a:p>
            <a:pPr algn="ctr"/>
            <a:r>
              <a:rPr lang="tr-TR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bir şekilde eve geldiğiniz de kim sizi </a:t>
            </a:r>
          </a:p>
          <a:p>
            <a:pPr algn="ctr"/>
            <a:r>
              <a:rPr lang="tr-TR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sabırla karşıladı?</a:t>
            </a:r>
            <a:endParaRPr lang="tr-TR" sz="28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6387" name="Picture 3" descr="C:\Users\standart\Desktop\images (7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924944"/>
            <a:ext cx="3096344" cy="30243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7 Dikdörtgen"/>
          <p:cNvSpPr/>
          <p:nvPr/>
        </p:nvSpPr>
        <p:spPr>
          <a:xfrm>
            <a:off x="4369976" y="3429000"/>
            <a:ext cx="379635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Ya ödevlerinizi yaparken</a:t>
            </a:r>
          </a:p>
          <a:p>
            <a:pPr algn="ctr"/>
            <a:r>
              <a:rPr lang="tr-TR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kim yardım eder size?</a:t>
            </a:r>
            <a:endParaRPr lang="tr-TR" sz="28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4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72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40"/>
                            </p:stCondLst>
                            <p:childTnLst>
                              <p:par>
                                <p:cTn id="2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20"/>
                            </p:stCondLst>
                            <p:childTnLst>
                              <p:par>
                                <p:cTn id="3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80"/>
                            </p:stCondLst>
                            <p:childTnLst>
                              <p:par>
                                <p:cTn id="40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tandart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539552" y="1052736"/>
            <a:ext cx="4728987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Küçükken korktuğunuzda önce</a:t>
            </a:r>
          </a:p>
          <a:p>
            <a:pPr algn="ctr"/>
            <a:r>
              <a:rPr lang="tr-TR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kime sarılırdınız?</a:t>
            </a:r>
            <a:endParaRPr lang="tr-TR" sz="28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7410" name="Picture 2" descr="http://t2.gstatic.com/images?q=tbn:ANd9GcQUBrG_Dg074EZWfjt55BhQGzw7LS6Esu3xaY0LCKtvom2tBPHWr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04664"/>
            <a:ext cx="2664296" cy="28803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 Dikdörtgen"/>
          <p:cNvSpPr/>
          <p:nvPr/>
        </p:nvSpPr>
        <p:spPr>
          <a:xfrm>
            <a:off x="683568" y="3212976"/>
            <a:ext cx="451277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Peki hiç karşılık beklemeden </a:t>
            </a:r>
          </a:p>
          <a:p>
            <a:pPr algn="ctr"/>
            <a:r>
              <a:rPr lang="tr-TR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bizler için büyük bir özveriyle</a:t>
            </a:r>
          </a:p>
          <a:p>
            <a:pPr algn="ctr"/>
            <a:r>
              <a:rPr lang="tr-TR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çalışanlar kimlerdir?</a:t>
            </a:r>
            <a:endParaRPr lang="tr-TR" sz="28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231681" y="4581128"/>
            <a:ext cx="3969484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Ya da bize iyiyi ve kötüyü </a:t>
            </a:r>
          </a:p>
          <a:p>
            <a:pPr algn="ctr"/>
            <a:r>
              <a:rPr lang="tr-TR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öğreten kimlerdir?</a:t>
            </a:r>
            <a:endParaRPr lang="tr-TR" sz="28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4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60"/>
                            </p:stCondLst>
                            <p:childTnLst>
                              <p:par>
                                <p:cTn id="1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40"/>
                            </p:stCondLst>
                            <p:childTnLst>
                              <p:par>
                                <p:cTn id="3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60"/>
                            </p:stCondLst>
                            <p:childTnLst>
                              <p:par>
                                <p:cTn id="3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80"/>
                            </p:stCondLst>
                            <p:childTnLst>
                              <p:par>
                                <p:cTn id="5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3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4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8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tandart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623161" y="908720"/>
            <a:ext cx="491115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Tabi ki anne ve babamız</a:t>
            </a:r>
          </a:p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değil mi?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2530" name="Picture 2" descr="http://t0.gstatic.com/images?q=tbn:ANd9GcQyk4D5-KOpanIki3Z8pcWKwqlgZNLNdauO2AQ1fsFFx437KQAFt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04664"/>
            <a:ext cx="3240360" cy="33843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6 Dikdörtgen"/>
          <p:cNvSpPr/>
          <p:nvPr/>
        </p:nvSpPr>
        <p:spPr>
          <a:xfrm>
            <a:off x="632594" y="2492896"/>
            <a:ext cx="458106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Bunun gibi bir çok soru</a:t>
            </a:r>
          </a:p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sorabiliriz..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467544" y="4149080"/>
            <a:ext cx="82089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Peki son bir soru,” En son onlar için ne yaptınız”?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60"/>
                            </p:stCondLst>
                            <p:childTnLst>
                              <p:par>
                                <p:cTn id="1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"/>
                            </p:stCondLst>
                            <p:childTnLst>
                              <p:par>
                                <p:cTn id="3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standart\Desktop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4 Dikdörtgen"/>
          <p:cNvSpPr/>
          <p:nvPr/>
        </p:nvSpPr>
        <p:spPr>
          <a:xfrm>
            <a:off x="756970" y="836712"/>
            <a:ext cx="664188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Onlar sizden bir şey istediklerinde</a:t>
            </a:r>
          </a:p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nasıl tepki verirsiniz?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1505" name="Picture 1" descr="C:\Users\standart\Desktop\images (13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672" y="2276872"/>
            <a:ext cx="2438400" cy="18764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6" name="Picture 2" descr="C:\Users\standart\Desktop\images (1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4149081"/>
            <a:ext cx="2130549" cy="2160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7" name="Picture 3" descr="C:\Users\standart\Desktop\images (15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2060848"/>
            <a:ext cx="2088232" cy="21602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8" name="Picture 4" descr="C:\Users\standart\Desktop\images (17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1680" y="4221088"/>
            <a:ext cx="2376264" cy="2088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10 Dikdörtgen"/>
          <p:cNvSpPr/>
          <p:nvPr/>
        </p:nvSpPr>
        <p:spPr>
          <a:xfrm rot="16200000">
            <a:off x="377689" y="2390898"/>
            <a:ext cx="183415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Kızar </a:t>
            </a:r>
          </a:p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mısınız ?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12 Dikdörtgen"/>
          <p:cNvSpPr/>
          <p:nvPr/>
        </p:nvSpPr>
        <p:spPr>
          <a:xfrm rot="16200000">
            <a:off x="213315" y="4538001"/>
            <a:ext cx="242887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Bana ne mi </a:t>
            </a:r>
          </a:p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dersiniz?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14 Dikdörtgen"/>
          <p:cNvSpPr/>
          <p:nvPr/>
        </p:nvSpPr>
        <p:spPr>
          <a:xfrm rot="16200000">
            <a:off x="5191191" y="2449769"/>
            <a:ext cx="183415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Ağlar</a:t>
            </a:r>
          </a:p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mısınız ?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15 Dikdörtgen"/>
          <p:cNvSpPr/>
          <p:nvPr/>
        </p:nvSpPr>
        <p:spPr>
          <a:xfrm rot="16200000">
            <a:off x="5126271" y="4538001"/>
            <a:ext cx="196399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“Sus” mu</a:t>
            </a:r>
          </a:p>
          <a:p>
            <a:pPr algn="ctr"/>
            <a:r>
              <a:rPr lang="tr-TR" sz="3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dersiniz?</a:t>
            </a:r>
            <a:endParaRPr lang="tr-TR" sz="3600" b="1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8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0"/>
                            </p:stCondLst>
                            <p:childTnLst>
                              <p:par>
                                <p:cTn id="2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100"/>
                            </p:stCondLst>
                            <p:childTnLst>
                              <p:par>
                                <p:cTn id="3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5" dur="1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36" dur="1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1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60"/>
                            </p:stCondLst>
                            <p:childTnLst>
                              <p:par>
                                <p:cTn id="5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60"/>
                            </p:stCondLst>
                            <p:childTnLst>
                              <p:par>
                                <p:cTn id="5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760"/>
                            </p:stCondLst>
                            <p:childTnLst>
                              <p:par>
                                <p:cTn id="64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5" dur="1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66" dur="1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40"/>
                            </p:stCondLst>
                            <p:childTnLst>
                              <p:par>
                                <p:cTn id="8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00"/>
                            </p:stCondLst>
                            <p:childTnLst>
                              <p:par>
                                <p:cTn id="8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00"/>
                            </p:stCondLst>
                            <p:childTnLst>
                              <p:par>
                                <p:cTn id="9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93" dur="1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94" dur="1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95" dur="1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6" dur="1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6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7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8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20"/>
                            </p:stCondLst>
                            <p:childTnLst>
                              <p:par>
                                <p:cTn id="11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2" dur="8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3" dur="8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8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20"/>
                            </p:stCondLst>
                            <p:childTnLst>
                              <p:par>
                                <p:cTn id="116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720"/>
                            </p:stCondLst>
                            <p:childTnLst>
                              <p:par>
                                <p:cTn id="12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1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3" dur="1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24" dur="1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1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standart\Desktop\images (16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0648"/>
            <a:ext cx="8352928" cy="630932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440</Words>
  <Application>Microsoft Office PowerPoint</Application>
  <PresentationFormat>Ekran Gösterisi (4:3)</PresentationFormat>
  <Paragraphs>81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Eyüp AYDIN</dc:creator>
  <cp:lastModifiedBy>DEM</cp:lastModifiedBy>
  <cp:revision>54</cp:revision>
  <dcterms:created xsi:type="dcterms:W3CDTF">2012-03-18T20:00:15Z</dcterms:created>
  <dcterms:modified xsi:type="dcterms:W3CDTF">2016-05-04T12:30:59Z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