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67" r:id="rId3"/>
    <p:sldId id="257" r:id="rId4"/>
    <p:sldId id="256" r:id="rId5"/>
    <p:sldId id="285" r:id="rId6"/>
    <p:sldId id="258" r:id="rId7"/>
    <p:sldId id="293" r:id="rId8"/>
    <p:sldId id="271" r:id="rId9"/>
    <p:sldId id="296" r:id="rId10"/>
    <p:sldId id="270" r:id="rId11"/>
    <p:sldId id="295" r:id="rId12"/>
    <p:sldId id="269" r:id="rId13"/>
    <p:sldId id="294" r:id="rId14"/>
    <p:sldId id="268" r:id="rId15"/>
    <p:sldId id="292" r:id="rId16"/>
    <p:sldId id="266" r:id="rId17"/>
    <p:sldId id="291" r:id="rId18"/>
    <p:sldId id="265" r:id="rId19"/>
    <p:sldId id="290" r:id="rId20"/>
    <p:sldId id="264" r:id="rId21"/>
    <p:sldId id="289" r:id="rId22"/>
    <p:sldId id="263" r:id="rId23"/>
    <p:sldId id="288" r:id="rId24"/>
    <p:sldId id="262" r:id="rId25"/>
    <p:sldId id="287" r:id="rId26"/>
    <p:sldId id="261" r:id="rId27"/>
    <p:sldId id="286" r:id="rId28"/>
    <p:sldId id="260" r:id="rId29"/>
    <p:sldId id="297"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autoAdjust="0"/>
    <p:restoredTop sz="94624"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09EA07B-0BD8-42C2-8B3F-1120F3156EFA}"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F07EA8B-F413-40BE-885C-62EA397B6A4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9EA07B-0BD8-42C2-8B3F-1120F3156EFA}" type="datetimeFigureOut">
              <a:rPr lang="tr-TR" smtClean="0"/>
              <a:pPr/>
              <a:t>4.5.2016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07EA8B-F413-40BE-885C-62EA397B6A4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DEM\Desktop\materyalgrubudkab\Slayt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043608" y="2204864"/>
            <a:ext cx="6192688" cy="1384995"/>
          </a:xfrm>
          <a:prstGeom prst="rect">
            <a:avLst/>
          </a:prstGeom>
          <a:noFill/>
        </p:spPr>
        <p:txBody>
          <a:bodyPr wrap="square" rtlCol="0">
            <a:spAutoFit/>
          </a:bodyPr>
          <a:lstStyle/>
          <a:p>
            <a:r>
              <a:rPr lang="tr-TR" sz="2800" b="1" dirty="0" smtClean="0">
                <a:solidFill>
                  <a:srgbClr val="7030A0"/>
                </a:solidFill>
                <a:latin typeface="Monotype Corsiva" pitchFamily="66" charset="0"/>
              </a:rPr>
              <a:t>Kuran-ı Kerim’e göre insanları aldatmak , hile yapmak haramdır.Müslüman , bu kötü davranıştan sakınmalıdır.</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755576" y="2780928"/>
            <a:ext cx="7344816" cy="2677656"/>
          </a:xfrm>
          <a:prstGeom prst="rect">
            <a:avLst/>
          </a:prstGeom>
          <a:noFill/>
        </p:spPr>
        <p:txBody>
          <a:bodyPr wrap="square" rtlCol="0">
            <a:spAutoFit/>
          </a:bodyPr>
          <a:lstStyle/>
          <a:p>
            <a:r>
              <a:rPr lang="tr-TR" sz="2800" b="1" dirty="0" smtClean="0">
                <a:solidFill>
                  <a:srgbClr val="7030A0"/>
                </a:solidFill>
                <a:latin typeface="Monotype Corsiva" pitchFamily="66" charset="0"/>
              </a:rPr>
              <a:t>Peygamber Efendimiz de her zaman doğru sözlü  ve dürüst olmuş  hileden kaçınmıştır.Bir hadisinde </a:t>
            </a:r>
            <a:r>
              <a:rPr lang="tr-TR" sz="2800" b="1" dirty="0" smtClean="0">
                <a:solidFill>
                  <a:srgbClr val="FF0000"/>
                </a:solidFill>
                <a:latin typeface="Monotype Corsiva" pitchFamily="66" charset="0"/>
              </a:rPr>
              <a:t>“Doğru sözlülük ,iyiliğe,iyilik de cennete götürür.Yalan kötülüğe ,kötülük de cehenneme götürür…..” </a:t>
            </a:r>
            <a:r>
              <a:rPr lang="tr-TR" sz="2800" b="1" dirty="0" smtClean="0">
                <a:solidFill>
                  <a:srgbClr val="7030A0"/>
                </a:solidFill>
                <a:latin typeface="Monotype Corsiva" pitchFamily="66" charset="0"/>
              </a:rPr>
              <a:t>buyurarak bizleri doğruluğa yöneltmiş ,yalandan uzak durmamız konusunda uyarmıştır</a:t>
            </a:r>
            <a:r>
              <a:rPr lang="tr-TR" sz="2800" dirty="0" smtClean="0">
                <a:solidFill>
                  <a:srgbClr val="7030A0"/>
                </a:solidFill>
                <a:latin typeface="Harlow Solid Italic" pitchFamily="82" charset="0"/>
              </a:rPr>
              <a:t>.</a:t>
            </a:r>
            <a:endParaRPr lang="tr-TR" sz="2800" dirty="0">
              <a:solidFill>
                <a:srgbClr val="7030A0"/>
              </a:solidFill>
              <a:latin typeface="Harlow Solid Itali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27584" y="2204864"/>
            <a:ext cx="5904656" cy="2246769"/>
          </a:xfrm>
          <a:prstGeom prst="rect">
            <a:avLst/>
          </a:prstGeom>
          <a:noFill/>
        </p:spPr>
        <p:txBody>
          <a:bodyPr wrap="square" rtlCol="0">
            <a:spAutoFit/>
          </a:bodyPr>
          <a:lstStyle/>
          <a:p>
            <a:r>
              <a:rPr lang="tr-TR" sz="2800" b="1" dirty="0" smtClean="0">
                <a:solidFill>
                  <a:srgbClr val="7030A0"/>
                </a:solidFill>
                <a:latin typeface="Monotype Corsiva" pitchFamily="66" charset="0"/>
              </a:rPr>
              <a:t>Bir keresinde Peygamber Efendimiz Medine pazarında ,sattığı buğdayın  ıslak olanlarını çuvalın alt kısmına koyup insanları aldatan kişiyi, </a:t>
            </a:r>
            <a:r>
              <a:rPr lang="tr-TR" sz="2800" b="1" dirty="0" smtClean="0">
                <a:solidFill>
                  <a:srgbClr val="FF0000"/>
                </a:solidFill>
                <a:latin typeface="Monotype Corsiva" pitchFamily="66" charset="0"/>
              </a:rPr>
              <a:t>“ Bizi aldatan bizden değildir.” </a:t>
            </a:r>
            <a:r>
              <a:rPr lang="tr-TR" sz="2800" b="1" dirty="0" smtClean="0">
                <a:solidFill>
                  <a:srgbClr val="7030A0"/>
                </a:solidFill>
                <a:latin typeface="Monotype Corsiva" pitchFamily="66" charset="0"/>
              </a:rPr>
              <a:t>buyurarak ikaz etmiştir.</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331640" y="2204864"/>
            <a:ext cx="6768752" cy="1384995"/>
          </a:xfrm>
          <a:prstGeom prst="rect">
            <a:avLst/>
          </a:prstGeom>
          <a:noFill/>
        </p:spPr>
        <p:txBody>
          <a:bodyPr wrap="square" rtlCol="0">
            <a:spAutoFit/>
          </a:bodyPr>
          <a:lstStyle/>
          <a:p>
            <a:r>
              <a:rPr lang="tr-TR" sz="2800" b="1" dirty="0" smtClean="0">
                <a:solidFill>
                  <a:srgbClr val="7030A0"/>
                </a:solidFill>
                <a:latin typeface="Monotype Corsiva" pitchFamily="66" charset="0"/>
              </a:rPr>
              <a:t>Bizlerde yalan söylemekten ve hile yapmaktan kaçınmalı ,doğru sözlü ve güvenilir bir insan olmalıyız.</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547664" y="1268760"/>
            <a:ext cx="5544616" cy="707886"/>
          </a:xfrm>
          <a:prstGeom prst="rect">
            <a:avLst/>
          </a:prstGeom>
          <a:noFill/>
        </p:spPr>
        <p:txBody>
          <a:bodyPr wrap="square" rtlCol="0">
            <a:spAutoFit/>
          </a:bodyPr>
          <a:lstStyle/>
          <a:p>
            <a:r>
              <a:rPr lang="tr-TR" sz="4000" u="sng" dirty="0" smtClean="0">
                <a:solidFill>
                  <a:srgbClr val="FF0000"/>
                </a:solidFill>
                <a:latin typeface="Harlow Solid Italic" pitchFamily="82" charset="0"/>
              </a:rPr>
              <a:t>Gıybet ve iftira </a:t>
            </a:r>
            <a:endParaRPr lang="tr-TR" sz="4000" u="sng" dirty="0">
              <a:solidFill>
                <a:srgbClr val="FF0000"/>
              </a:solidFill>
              <a:latin typeface="Harlow Solid Italic" pitchFamily="82" charset="0"/>
            </a:endParaRPr>
          </a:p>
        </p:txBody>
      </p:sp>
      <p:sp>
        <p:nvSpPr>
          <p:cNvPr id="5" name="4 Metin kutusu"/>
          <p:cNvSpPr txBox="1"/>
          <p:nvPr/>
        </p:nvSpPr>
        <p:spPr>
          <a:xfrm>
            <a:off x="1403648" y="2708920"/>
            <a:ext cx="6120680" cy="954107"/>
          </a:xfrm>
          <a:prstGeom prst="rect">
            <a:avLst/>
          </a:prstGeom>
          <a:noFill/>
        </p:spPr>
        <p:txBody>
          <a:bodyPr wrap="square" rtlCol="0">
            <a:spAutoFit/>
          </a:bodyPr>
          <a:lstStyle/>
          <a:p>
            <a:r>
              <a:rPr lang="tr-TR" sz="2800" b="1" dirty="0" smtClean="0">
                <a:solidFill>
                  <a:srgbClr val="7030A0"/>
                </a:solidFill>
                <a:latin typeface="Monotype Corsiva" pitchFamily="66" charset="0"/>
              </a:rPr>
              <a:t>Gıybet ve iftira ,dinimizin yasakladığı ,haram saydığı kötü davranışlardandır.</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2000" fill="hold"/>
                                        <p:tgtEl>
                                          <p:spTgt spid="5"/>
                                        </p:tgtEl>
                                        <p:attrNameLst>
                                          <p:attrName>ppt_w</p:attrName>
                                        </p:attrNameLst>
                                      </p:cBhvr>
                                      <p:tavLst>
                                        <p:tav tm="0">
                                          <p:val>
                                            <p:fltVal val="0"/>
                                          </p:val>
                                        </p:tav>
                                        <p:tav tm="100000">
                                          <p:val>
                                            <p:strVal val="#ppt_w"/>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Effect transition="in" filter="fade">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555776" y="1484784"/>
            <a:ext cx="5904656"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55576" y="3140968"/>
            <a:ext cx="7128792" cy="1815882"/>
          </a:xfrm>
          <a:prstGeom prst="rect">
            <a:avLst/>
          </a:prstGeom>
        </p:spPr>
        <p:txBody>
          <a:bodyPr wrap="square">
            <a:spAutoFit/>
          </a:bodyPr>
          <a:lstStyle/>
          <a:p>
            <a:r>
              <a:rPr lang="tr-TR" sz="2800" b="1" dirty="0" smtClean="0">
                <a:solidFill>
                  <a:srgbClr val="7030A0"/>
                </a:solidFill>
                <a:latin typeface="Monotype Corsiva" pitchFamily="66" charset="0"/>
              </a:rPr>
              <a:t>Yalan, gerçeğin karşıtı, kişinin doğruluktan ve dürüstlükten ayrılması, olmayan bir şeyi olmuş gibi göstermesi demektir. Hile ise, aldatma ve sahtekarlık anlamlarına gelir. </a:t>
            </a:r>
            <a:endParaRPr lang="tr-TR" sz="2800" b="1" dirty="0">
              <a:solidFill>
                <a:srgbClr val="7030A0"/>
              </a:solidFill>
              <a:latin typeface="Monotype Corsiva" pitchFamily="66" charset="0"/>
            </a:endParaRPr>
          </a:p>
        </p:txBody>
      </p:sp>
      <p:sp>
        <p:nvSpPr>
          <p:cNvPr id="5" name="4 Dikdörtgen"/>
          <p:cNvSpPr/>
          <p:nvPr/>
        </p:nvSpPr>
        <p:spPr>
          <a:xfrm>
            <a:off x="683568" y="836712"/>
            <a:ext cx="7200800" cy="461665"/>
          </a:xfrm>
          <a:prstGeom prst="rect">
            <a:avLst/>
          </a:prstGeom>
          <a:solidFill>
            <a:schemeClr val="accent6">
              <a:lumMod val="60000"/>
              <a:lumOff val="40000"/>
            </a:schemeClr>
          </a:solid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a:r>
              <a:rPr lang="tr-TR" sz="2400" b="1" dirty="0" smtClean="0">
                <a:ln w="11430"/>
                <a:solidFill>
                  <a:schemeClr val="tx1">
                    <a:lumMod val="95000"/>
                    <a:lumOff val="5000"/>
                  </a:schemeClr>
                </a:solidFill>
                <a:effectLst>
                  <a:outerShdw blurRad="50800" dist="39000" dir="5460000" algn="tl">
                    <a:srgbClr val="000000">
                      <a:alpha val="38000"/>
                    </a:srgbClr>
                  </a:outerShdw>
                </a:effectLst>
              </a:rPr>
              <a:t>İSLAM’IN SAKINILMASINI İSTEDİĞİ BAZI DAVRANIŞLAR</a:t>
            </a:r>
            <a:endParaRPr lang="tr-TR" sz="5400" b="1" dirty="0">
              <a:ln w="11430"/>
              <a:solidFill>
                <a:schemeClr val="tx1">
                  <a:lumMod val="95000"/>
                  <a:lumOff val="5000"/>
                </a:schemeClr>
              </a:solidFill>
              <a:effectLst>
                <a:outerShdw blurRad="50800" dist="39000" dir="5460000" algn="tl">
                  <a:srgbClr val="000000">
                    <a:alpha val="38000"/>
                  </a:srgbClr>
                </a:outerShdw>
              </a:effectLst>
            </a:endParaRPr>
          </a:p>
        </p:txBody>
      </p:sp>
      <p:sp>
        <p:nvSpPr>
          <p:cNvPr id="6" name="5 Metin kutusu"/>
          <p:cNvSpPr txBox="1"/>
          <p:nvPr/>
        </p:nvSpPr>
        <p:spPr>
          <a:xfrm>
            <a:off x="899592" y="1700808"/>
            <a:ext cx="5616624" cy="1200329"/>
          </a:xfrm>
          <a:prstGeom prst="rect">
            <a:avLst/>
          </a:prstGeom>
          <a:noFill/>
        </p:spPr>
        <p:txBody>
          <a:bodyPr wrap="square" rtlCol="0">
            <a:spAutoFit/>
          </a:bodyPr>
          <a:lstStyle/>
          <a:p>
            <a:r>
              <a:rPr lang="tr-TR" sz="3600" b="1" u="sng" dirty="0" smtClean="0">
                <a:solidFill>
                  <a:srgbClr val="FF0000"/>
                </a:solidFill>
                <a:latin typeface="Forte" pitchFamily="66" charset="0"/>
              </a:rPr>
              <a:t>1-Yalan Söylemek ve Hile Yapmak</a:t>
            </a:r>
            <a:endParaRPr lang="tr-TR" sz="3600" b="1" u="sng" dirty="0">
              <a:solidFill>
                <a:srgbClr val="FF0000"/>
              </a:solidFill>
              <a:latin typeface="Forte" pitchFamily="66" charset="0"/>
            </a:endParaRPr>
          </a:p>
        </p:txBody>
      </p:sp>
      <p:pic>
        <p:nvPicPr>
          <p:cNvPr id="7" name="memozin_fon yeni.wav">
            <a:hlinkClick r:id="" action="ppaction://media"/>
          </p:cNvPr>
          <p:cNvPicPr>
            <a:picLocks noRot="1" noChangeAspect="1"/>
          </p:cNvPicPr>
          <p:nvPr>
            <a:wavAudioFile r:embed="rId1" name="memozin_fon yeni.wav"/>
          </p:nvPr>
        </p:nvPicPr>
        <p:blipFill>
          <a:blip r:embed="rId3" cstate="print"/>
          <a:stretch>
            <a:fillRect/>
          </a:stretch>
        </p:blipFill>
        <p:spPr>
          <a:xfrm>
            <a:off x="8028384" y="13407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iterate type="wd">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iterate type="wd">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2000" fill="hold"/>
                                        <p:tgtEl>
                                          <p:spTgt spid="4"/>
                                        </p:tgtEl>
                                        <p:attrNameLst>
                                          <p:attrName>ppt_w</p:attrName>
                                        </p:attrNameLst>
                                      </p:cBhvr>
                                      <p:tavLst>
                                        <p:tav tm="0">
                                          <p:val>
                                            <p:fltVal val="0"/>
                                          </p:val>
                                        </p:tav>
                                        <p:tav tm="100000">
                                          <p:val>
                                            <p:strVal val="#ppt_w"/>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Effect transition="in" filter="fade">
                                      <p:cBhvr>
                                        <p:cTn id="21" dur="2000"/>
                                        <p:tgtEl>
                                          <p:spTgt spid="4"/>
                                        </p:tgtEl>
                                      </p:cBhvr>
                                    </p:animEffect>
                                  </p:childTnLst>
                                </p:cTn>
                              </p:par>
                              <p:par>
                                <p:cTn id="22" presetID="1" presetClass="mediacall" presetSubtype="0" fill="hold" nodeType="withEffect">
                                  <p:stCondLst>
                                    <p:cond delay="0"/>
                                  </p:stCondLst>
                                  <p:childTnLst>
                                    <p:cmd type="call" cmd="playFrom(0.0)">
                                      <p:cBhvr>
                                        <p:cTn id="23"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8">
                <p:cTn id="24"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4" grpId="0"/>
      <p:bldP spid="5"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11560" y="1844824"/>
            <a:ext cx="7488832" cy="1815882"/>
          </a:xfrm>
          <a:prstGeom prst="rect">
            <a:avLst/>
          </a:prstGeom>
        </p:spPr>
        <p:txBody>
          <a:bodyPr wrap="square">
            <a:spAutoFit/>
          </a:bodyPr>
          <a:lstStyle/>
          <a:p>
            <a:r>
              <a:rPr lang="tr-TR" sz="2800" b="1" dirty="0" smtClean="0">
                <a:solidFill>
                  <a:srgbClr val="7030A0"/>
                </a:solidFill>
                <a:latin typeface="Monotype Corsiva" pitchFamily="66" charset="0"/>
              </a:rPr>
              <a:t>Dinimize göre bir kimsenin, yüzüne karşı söylendiği takdirde üzüleceği eksik ve ayıp taraflarını arkasından konuşmak demek olan gıybet ve dedikodu çok kötü bir davranış olarak nitelendirilmiştir. </a:t>
            </a:r>
            <a:endParaRPr lang="tr-TR" sz="2800"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611560" y="1844824"/>
            <a:ext cx="7704856" cy="2677656"/>
          </a:xfrm>
          <a:prstGeom prst="rect">
            <a:avLst/>
          </a:prstGeom>
          <a:noFill/>
        </p:spPr>
        <p:txBody>
          <a:bodyPr wrap="square" rtlCol="0">
            <a:spAutoFit/>
          </a:bodyPr>
          <a:lstStyle/>
          <a:p>
            <a:r>
              <a:rPr lang="tr-TR" sz="2800" b="1" dirty="0" smtClean="0">
                <a:solidFill>
                  <a:srgbClr val="7030A0"/>
                </a:solidFill>
                <a:latin typeface="Monotype Corsiva" pitchFamily="66" charset="0"/>
              </a:rPr>
              <a:t>Kuran-ı Kerim’de bu konuyla ilgili bir ayette </a:t>
            </a:r>
            <a:r>
              <a:rPr lang="tr-TR" sz="2800" b="1" dirty="0" smtClean="0">
                <a:solidFill>
                  <a:srgbClr val="FF0000"/>
                </a:solidFill>
                <a:latin typeface="Monotype Corsiva" pitchFamily="66" charset="0"/>
              </a:rPr>
              <a:t>“Ey iman edenler! Biriniz diğerinizi  arkasından çekiştirmesin.Biriniz,ölmüş kardeşinin etini yemekten hoşlanır mı? İşte bundan tiksindiniz.O halde Allah’tan korkun….” </a:t>
            </a:r>
            <a:r>
              <a:rPr lang="tr-TR" sz="2800" b="1" dirty="0" err="1" smtClean="0">
                <a:solidFill>
                  <a:srgbClr val="7030A0"/>
                </a:solidFill>
                <a:latin typeface="Monotype Corsiva" pitchFamily="66" charset="0"/>
              </a:rPr>
              <a:t>buyurularak</a:t>
            </a:r>
            <a:r>
              <a:rPr lang="tr-TR" sz="2800" b="1" dirty="0" smtClean="0">
                <a:solidFill>
                  <a:srgbClr val="7030A0"/>
                </a:solidFill>
                <a:latin typeface="Monotype Corsiva" pitchFamily="66" charset="0"/>
              </a:rPr>
              <a:t> dedikodu yapmanın ,gıybet etmenin kötü bir davranış olduğu  vurgulanır. </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55576" y="1844824"/>
            <a:ext cx="7416824" cy="3108543"/>
          </a:xfrm>
          <a:prstGeom prst="rect">
            <a:avLst/>
          </a:prstGeom>
        </p:spPr>
        <p:txBody>
          <a:bodyPr wrap="square">
            <a:spAutoFit/>
          </a:bodyPr>
          <a:lstStyle/>
          <a:p>
            <a:r>
              <a:rPr lang="tr-TR" sz="2800" b="1" dirty="0" smtClean="0">
                <a:solidFill>
                  <a:srgbClr val="7030A0"/>
                </a:solidFill>
                <a:latin typeface="Monotype Corsiva" pitchFamily="66" charset="0"/>
              </a:rPr>
              <a:t>Gıybet, büyük bir ahlaksızlıktır. Zararı sadece gıybet yapana dokunmaz, bütün toplumu etkiler. Küskünlüklere sebep olur. İnsanlar birbirine düşman olur. Gıybet edilenin arkasından söylenen sözler onu inciteceği gibi, bu sözleri işitenler de onun hakkında doğru ya da yalan olduğunu araştırmadan kötü bir kanıya sahip olacaklardır .</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483768" y="1484784"/>
            <a:ext cx="5976664" cy="381642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95536" y="1916832"/>
            <a:ext cx="8064896" cy="3539430"/>
          </a:xfrm>
          <a:prstGeom prst="rect">
            <a:avLst/>
          </a:prstGeom>
          <a:noFill/>
        </p:spPr>
        <p:txBody>
          <a:bodyPr wrap="square" rtlCol="0">
            <a:spAutoFit/>
          </a:bodyPr>
          <a:lstStyle/>
          <a:p>
            <a:r>
              <a:rPr lang="tr-TR" sz="2800" b="1" dirty="0" smtClean="0">
                <a:solidFill>
                  <a:srgbClr val="7030A0"/>
                </a:solidFill>
                <a:latin typeface="Monotype Corsiva" pitchFamily="66" charset="0"/>
              </a:rPr>
              <a:t>Bir gün peygamberimiz ashabına ,”Gıybet nedir </a:t>
            </a:r>
            <a:r>
              <a:rPr lang="tr-TR" sz="2800" b="1" dirty="0" err="1" smtClean="0">
                <a:solidFill>
                  <a:srgbClr val="7030A0"/>
                </a:solidFill>
                <a:latin typeface="Monotype Corsiva" pitchFamily="66" charset="0"/>
              </a:rPr>
              <a:t>biliyormusunuz</a:t>
            </a:r>
            <a:r>
              <a:rPr lang="tr-TR" sz="2800" b="1" dirty="0" smtClean="0">
                <a:solidFill>
                  <a:srgbClr val="7030A0"/>
                </a:solidFill>
                <a:latin typeface="Monotype Corsiva" pitchFamily="66" charset="0"/>
              </a:rPr>
              <a:t> ? Diye sordu.Onlar “Allah ve </a:t>
            </a:r>
            <a:r>
              <a:rPr lang="tr-TR" sz="2800" b="1" dirty="0" err="1" smtClean="0">
                <a:solidFill>
                  <a:srgbClr val="7030A0"/>
                </a:solidFill>
                <a:latin typeface="Monotype Corsiva" pitchFamily="66" charset="0"/>
              </a:rPr>
              <a:t>Resulu</a:t>
            </a:r>
            <a:r>
              <a:rPr lang="tr-TR" sz="2800" b="1" dirty="0" smtClean="0">
                <a:solidFill>
                  <a:srgbClr val="7030A0"/>
                </a:solidFill>
                <a:latin typeface="Monotype Corsiva" pitchFamily="66" charset="0"/>
              </a:rPr>
              <a:t> daha iyi bilir” dediler.Hz .Peygamber , “Kardeşinizden ,onun hoşlanmayacağı şekilde söz etmenizdir.” buyurdu.Ashaptan biri, “Ya </a:t>
            </a:r>
            <a:r>
              <a:rPr lang="tr-TR" sz="2800" b="1" dirty="0" err="1" smtClean="0">
                <a:solidFill>
                  <a:srgbClr val="7030A0"/>
                </a:solidFill>
                <a:latin typeface="Monotype Corsiva" pitchFamily="66" charset="0"/>
              </a:rPr>
              <a:t>Resulallah</a:t>
            </a:r>
            <a:r>
              <a:rPr lang="tr-TR" sz="2800" b="1" dirty="0" smtClean="0">
                <a:solidFill>
                  <a:srgbClr val="7030A0"/>
                </a:solidFill>
                <a:latin typeface="Monotype Corsiva" pitchFamily="66" charset="0"/>
              </a:rPr>
              <a:t> ! Ya kardeşim ,benim konuştuğum gibiyse yine de gıybet etmiş olur muyum dedi. Hz .Peygamber şöyle buyurdu: “ Arkadaşın konuştuğun gibiyse gıybet etmiş olursun,konuştuğun gibi değilse iftira etmiş olursun.”</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2555776" y="1484785"/>
            <a:ext cx="5904656"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403648" y="1916832"/>
            <a:ext cx="6840760" cy="1384995"/>
          </a:xfrm>
          <a:prstGeom prst="rect">
            <a:avLst/>
          </a:prstGeom>
          <a:noFill/>
        </p:spPr>
        <p:txBody>
          <a:bodyPr wrap="square" rtlCol="0">
            <a:spAutoFit/>
          </a:bodyPr>
          <a:lstStyle/>
          <a:p>
            <a:r>
              <a:rPr lang="tr-TR" sz="2800" b="1" dirty="0" smtClean="0">
                <a:solidFill>
                  <a:srgbClr val="7030A0"/>
                </a:solidFill>
                <a:latin typeface="Monotype Corsiva" pitchFamily="66" charset="0"/>
              </a:rPr>
              <a:t>Bizlerde insanlar arası ilişkileri bozan ,toplumda ki huzuru  zedeleyen gıybet ve iftira gibi kötü davranışlardan sakınmalı ve  uzak durmalıyız.</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2483768" y="1484784"/>
            <a:ext cx="5976664"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Picture 2"/>
          <p:cNvPicPr>
            <a:picLocks noChangeAspect="1" noChangeArrowheads="1"/>
          </p:cNvPicPr>
          <p:nvPr/>
        </p:nvPicPr>
        <p:blipFill>
          <a:blip r:embed="rId3" cstate="print"/>
          <a:srcRect/>
          <a:stretch>
            <a:fillRect/>
          </a:stretch>
        </p:blipFill>
        <p:spPr bwMode="auto">
          <a:xfrm>
            <a:off x="2555776" y="1556792"/>
            <a:ext cx="5760640" cy="371754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755576" y="2708920"/>
            <a:ext cx="7560840" cy="1815882"/>
          </a:xfrm>
          <a:prstGeom prst="rect">
            <a:avLst/>
          </a:prstGeom>
          <a:noFill/>
        </p:spPr>
        <p:txBody>
          <a:bodyPr wrap="square" rtlCol="0">
            <a:spAutoFit/>
          </a:bodyPr>
          <a:lstStyle/>
          <a:p>
            <a:r>
              <a:rPr lang="tr-TR" sz="2800" b="1" dirty="0" smtClean="0">
                <a:solidFill>
                  <a:srgbClr val="7030A0"/>
                </a:solidFill>
                <a:latin typeface="Monotype Corsiva" pitchFamily="66" charset="0"/>
              </a:rPr>
              <a:t>Yüce dinimiz İslamiyet ,toplumsal barış ,huzur ve güven ortamının sağlanmasına büyük önem verir.Bundan </a:t>
            </a:r>
            <a:r>
              <a:rPr lang="tr-TR" sz="2800" b="1" dirty="0" err="1" smtClean="0">
                <a:solidFill>
                  <a:srgbClr val="7030A0"/>
                </a:solidFill>
                <a:latin typeface="Monotype Corsiva" pitchFamily="66" charset="0"/>
              </a:rPr>
              <a:t>dolayıdı</a:t>
            </a:r>
            <a:r>
              <a:rPr lang="tr-TR" sz="2800" b="1" dirty="0" smtClean="0">
                <a:solidFill>
                  <a:srgbClr val="7030A0"/>
                </a:solidFill>
                <a:latin typeface="Monotype Corsiva" pitchFamily="66" charset="0"/>
              </a:rPr>
              <a:t> da insanlar arasında ki güveni yok edecek davranışları kesin ve açık bir dille yasaklar.</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Picture 3" descr="C:\Users\FREEPC\Desktop\dkab  paket programı\Colours-United-education_backgrounds.jpg"/>
          <p:cNvPicPr>
            <a:picLocks noChangeAspect="1" noChangeArrowheads="1"/>
          </p:cNvPicPr>
          <p:nvPr/>
        </p:nvPicPr>
        <p:blipFill>
          <a:blip r:embed="rId3" cstate="print"/>
          <a:stretch>
            <a:fillRect/>
          </a:stretch>
        </p:blipFill>
        <p:spPr bwMode="auto">
          <a:xfrm>
            <a:off x="2555776" y="1556792"/>
            <a:ext cx="5832648" cy="374441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27584" y="1916832"/>
            <a:ext cx="6048672" cy="2246769"/>
          </a:xfrm>
          <a:prstGeom prst="rect">
            <a:avLst/>
          </a:prstGeom>
          <a:noFill/>
        </p:spPr>
        <p:txBody>
          <a:bodyPr wrap="square" rtlCol="0">
            <a:spAutoFit/>
          </a:bodyPr>
          <a:lstStyle/>
          <a:p>
            <a:r>
              <a:rPr lang="tr-TR" sz="2800" b="1" dirty="0" smtClean="0">
                <a:solidFill>
                  <a:srgbClr val="7030A0"/>
                </a:solidFill>
                <a:latin typeface="Monotype Corsiva" pitchFamily="66" charset="0"/>
              </a:rPr>
              <a:t>Yalan söylemek ve hile yapmak ,insanların birbirilerine olan güvenini  yok eder.Kişilerin birbirine  güvenmediği toplumlarda sevgi , saygı , kardeşlik,barış,dayanışma gibi  güzel duygular gelişmez.</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Picture 2"/>
          <p:cNvPicPr>
            <a:picLocks noChangeAspect="1" noChangeArrowheads="1"/>
          </p:cNvPicPr>
          <p:nvPr/>
        </p:nvPicPr>
        <p:blipFill>
          <a:blip r:embed="rId3" cstate="print"/>
          <a:srcRect/>
          <a:stretch>
            <a:fillRect/>
          </a:stretch>
        </p:blipFill>
        <p:spPr bwMode="auto">
          <a:xfrm>
            <a:off x="2555776" y="1484784"/>
            <a:ext cx="5904656"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683568" y="1916832"/>
            <a:ext cx="7128792" cy="2246769"/>
          </a:xfrm>
          <a:prstGeom prst="rect">
            <a:avLst/>
          </a:prstGeom>
          <a:noFill/>
        </p:spPr>
        <p:txBody>
          <a:bodyPr wrap="square" rtlCol="0">
            <a:spAutoFit/>
          </a:bodyPr>
          <a:lstStyle/>
          <a:p>
            <a:r>
              <a:rPr lang="tr-TR" sz="2800" b="1" dirty="0" smtClean="0">
                <a:solidFill>
                  <a:srgbClr val="7030A0"/>
                </a:solidFill>
                <a:latin typeface="Monotype Corsiva" pitchFamily="66" charset="0"/>
              </a:rPr>
              <a:t>Bu sebeple Kuran-ı Kerim ‘de yalan ve hile yasaklanmıştır. Bir ayette  Yüce Allah , </a:t>
            </a:r>
            <a:r>
              <a:rPr lang="tr-TR" sz="2800" b="1" dirty="0" smtClean="0">
                <a:solidFill>
                  <a:srgbClr val="FF0000"/>
                </a:solidFill>
                <a:latin typeface="Monotype Corsiva" pitchFamily="66" charset="0"/>
              </a:rPr>
              <a:t>“….Yalan sözden sakının</a:t>
            </a:r>
            <a:r>
              <a:rPr lang="tr-TR" sz="2800" b="1" dirty="0" smtClean="0">
                <a:solidFill>
                  <a:srgbClr val="7030A0"/>
                </a:solidFill>
                <a:latin typeface="Monotype Corsiva" pitchFamily="66" charset="0"/>
              </a:rPr>
              <a:t>.” buyurmuştur. Başka bir ayette de “</a:t>
            </a:r>
            <a:r>
              <a:rPr lang="tr-TR" sz="2800" b="1" dirty="0" smtClean="0">
                <a:solidFill>
                  <a:srgbClr val="FF0000"/>
                </a:solidFill>
                <a:latin typeface="Monotype Corsiva" pitchFamily="66" charset="0"/>
              </a:rPr>
              <a:t>Ey insanlar ! Allah’tan korkun ve doğru söz söyleyin.” </a:t>
            </a:r>
            <a:r>
              <a:rPr lang="tr-TR" sz="2800" b="1" dirty="0" smtClean="0">
                <a:solidFill>
                  <a:srgbClr val="7030A0"/>
                </a:solidFill>
                <a:latin typeface="Monotype Corsiva" pitchFamily="66" charset="0"/>
              </a:rPr>
              <a:t>buyurarak bizlere doğru sözlü olmayı emretmiştir.</a:t>
            </a:r>
            <a:endParaRPr lang="tr-TR" sz="28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4" name="Picture 2"/>
          <p:cNvPicPr>
            <a:picLocks noChangeAspect="1" noChangeArrowheads="1"/>
          </p:cNvPicPr>
          <p:nvPr/>
        </p:nvPicPr>
        <p:blipFill>
          <a:blip r:embed="rId3" cstate="print"/>
          <a:srcRect/>
          <a:stretch>
            <a:fillRect/>
          </a:stretch>
        </p:blipFill>
        <p:spPr bwMode="auto">
          <a:xfrm>
            <a:off x="2555776" y="1484785"/>
            <a:ext cx="5904656" cy="3816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467</Words>
  <Application>Microsoft Office PowerPoint</Application>
  <PresentationFormat>Ekran Gösterisi (4:3)</PresentationFormat>
  <Paragraphs>17</Paragraphs>
  <Slides>29</Slides>
  <Notes>0</Notes>
  <HiddenSlides>0</HiddenSlides>
  <MMClips>1</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FREEPC</dc:creator>
  <cp:lastModifiedBy>DEM</cp:lastModifiedBy>
  <cp:revision>30</cp:revision>
  <dcterms:created xsi:type="dcterms:W3CDTF">2012-03-03T22:23:21Z</dcterms:created>
  <dcterms:modified xsi:type="dcterms:W3CDTF">2016-05-04T12:32:42Z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