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60" r:id="rId5"/>
    <p:sldId id="261" r:id="rId6"/>
    <p:sldId id="259" r:id="rId7"/>
    <p:sldId id="267" r:id="rId8"/>
    <p:sldId id="265" r:id="rId9"/>
    <p:sldId id="258" r:id="rId10"/>
    <p:sldId id="264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1F28E-672B-4E5C-874B-7AA88DDC4ABA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796DF-A39D-4A0F-938A-71678BA4ADC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1008112" cy="1045449"/>
          </a:xfrm>
          <a:prstGeom prst="rect">
            <a:avLst/>
          </a:prstGeom>
        </p:spPr>
      </p:pic>
      <p:pic>
        <p:nvPicPr>
          <p:cNvPr id="5" name="4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12360" y="0"/>
            <a:ext cx="1008112" cy="1045449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1907704" y="2492896"/>
            <a:ext cx="53285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</a:rPr>
              <a:t>Peygamberimizin cenazesini, damadı Hz. Ali yıkadı. Cenaze dışarı çıkarılmadı. Önce erkekler, sonra kadınlar Peygamberimizin cenaze namazını kıldılar.</a:t>
            </a:r>
            <a:endParaRPr lang="tr-TR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1008112" cy="1045449"/>
          </a:xfrm>
          <a:prstGeom prst="rect">
            <a:avLst/>
          </a:prstGeom>
        </p:spPr>
      </p:pic>
      <p:pic>
        <p:nvPicPr>
          <p:cNvPr id="5" name="4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12360" y="0"/>
            <a:ext cx="1008112" cy="1045449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1907704" y="2492896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</a:rPr>
              <a:t>Peygamberimizin </a:t>
            </a:r>
            <a:r>
              <a:rPr lang="tr-TR" sz="2400" b="1" dirty="0" err="1" smtClean="0">
                <a:solidFill>
                  <a:srgbClr val="7030A0"/>
                </a:solidFill>
              </a:rPr>
              <a:t>naaşı</a:t>
            </a:r>
            <a:r>
              <a:rPr lang="tr-TR" sz="2400" b="1" dirty="0" smtClean="0">
                <a:solidFill>
                  <a:srgbClr val="7030A0"/>
                </a:solidFill>
              </a:rPr>
              <a:t>,</a:t>
            </a:r>
          </a:p>
          <a:p>
            <a:r>
              <a:rPr lang="tr-TR" sz="2400" b="1" dirty="0" smtClean="0">
                <a:solidFill>
                  <a:srgbClr val="7030A0"/>
                </a:solidFill>
              </a:rPr>
              <a:t> onun bulunduğu yerde</a:t>
            </a:r>
          </a:p>
          <a:p>
            <a:r>
              <a:rPr lang="tr-TR" sz="2400" b="1" dirty="0" smtClean="0">
                <a:solidFill>
                  <a:srgbClr val="7030A0"/>
                </a:solidFill>
              </a:rPr>
              <a:t> bir mezar kazılarak toprağa verildi.</a:t>
            </a:r>
            <a:endParaRPr lang="tr-TR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915816" y="188640"/>
            <a:ext cx="39705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u="sng" dirty="0" smtClean="0">
                <a:solidFill>
                  <a:schemeClr val="accent2">
                    <a:lumMod val="75000"/>
                  </a:schemeClr>
                </a:solidFill>
              </a:rPr>
              <a:t>Hz. Muhammed’in Vefatı </a:t>
            </a:r>
            <a:endParaRPr lang="tr-TR" sz="28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etin kutusu"/>
          <p:cNvSpPr txBox="1"/>
          <p:nvPr/>
        </p:nvSpPr>
        <p:spPr>
          <a:xfrm>
            <a:off x="2123728" y="2780928"/>
            <a:ext cx="49685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</a:rPr>
              <a:t>Hz. Muhammed (s.a.v.) Veda Haccı’nı yaptıktan sonra Medine’ye döndü ve hastalandı.Hastalığı gün geçtikçe ilerledi.Camiye bile gidemez hale gelince yerine </a:t>
            </a:r>
            <a:r>
              <a:rPr lang="tr-TR" sz="2400" b="1" dirty="0" err="1" smtClean="0">
                <a:solidFill>
                  <a:srgbClr val="7030A0"/>
                </a:solidFill>
              </a:rPr>
              <a:t>Hz.Ebu</a:t>
            </a:r>
            <a:r>
              <a:rPr lang="tr-TR" sz="2400" b="1" dirty="0" smtClean="0">
                <a:solidFill>
                  <a:srgbClr val="7030A0"/>
                </a:solidFill>
              </a:rPr>
              <a:t> Bekir’i </a:t>
            </a:r>
            <a:r>
              <a:rPr lang="tr-TR" sz="2400" b="1" dirty="0" err="1" smtClean="0">
                <a:solidFill>
                  <a:srgbClr val="7030A0"/>
                </a:solidFill>
              </a:rPr>
              <a:t>Mescid</a:t>
            </a:r>
            <a:r>
              <a:rPr lang="tr-TR" sz="2400" b="1" dirty="0" smtClean="0">
                <a:solidFill>
                  <a:srgbClr val="7030A0"/>
                </a:solidFill>
              </a:rPr>
              <a:t>-i Nebi’de namaz kıldırmak üzere imam olarak görevlendirdi.</a:t>
            </a:r>
            <a:endParaRPr lang="tr-TR" sz="2400" b="1" dirty="0">
              <a:solidFill>
                <a:srgbClr val="7030A0"/>
              </a:solidFill>
            </a:endParaRPr>
          </a:p>
        </p:txBody>
      </p:sp>
      <p:pic>
        <p:nvPicPr>
          <p:cNvPr id="9" name="8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1008112" cy="1045449"/>
          </a:xfrm>
          <a:prstGeom prst="rect">
            <a:avLst/>
          </a:prstGeom>
        </p:spPr>
      </p:pic>
      <p:pic>
        <p:nvPicPr>
          <p:cNvPr id="10" name="9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0"/>
            <a:ext cx="1008112" cy="1045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040" y="1124744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2411760" y="2276872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</a:rPr>
              <a:t>Vefat edeceği gün, Peygamberimiz sanki iyileşmişti. Müslümanlar Hz. Ebu Bekir’in imamlığında sabah namazını kılıyorlardı. Peygamberimiz mescide açılan kapısını açtı. Onların namaz kılışlarını seyretti; yüzü aydınlandı. Öğleye doğru ateşi tekrar yükseldi. </a:t>
            </a:r>
            <a:endParaRPr lang="tr-TR" sz="2400" b="1" dirty="0">
              <a:solidFill>
                <a:srgbClr val="7030A0"/>
              </a:solidFill>
            </a:endParaRPr>
          </a:p>
        </p:txBody>
      </p:sp>
      <p:pic>
        <p:nvPicPr>
          <p:cNvPr id="5" name="4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1008112" cy="1045449"/>
          </a:xfrm>
          <a:prstGeom prst="rect">
            <a:avLst/>
          </a:prstGeom>
        </p:spPr>
      </p:pic>
      <p:pic>
        <p:nvPicPr>
          <p:cNvPr id="6" name="5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0352" y="0"/>
            <a:ext cx="1008112" cy="1045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040" y="1268760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16632"/>
            <a:ext cx="1008112" cy="1045449"/>
          </a:xfrm>
          <a:prstGeom prst="rect">
            <a:avLst/>
          </a:prstGeom>
        </p:spPr>
      </p:pic>
      <p:pic>
        <p:nvPicPr>
          <p:cNvPr id="6" name="5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0"/>
            <a:ext cx="1008112" cy="1045449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3203848" y="2636912"/>
            <a:ext cx="40324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7030A0"/>
                </a:solidFill>
              </a:rPr>
              <a:t>Hastalığı iyice artan Hz. Muhammed 8 haziran 632 tarihinde </a:t>
            </a:r>
          </a:p>
          <a:p>
            <a:r>
              <a:rPr lang="tr-TR" sz="2800" b="1" dirty="0" smtClean="0">
                <a:solidFill>
                  <a:srgbClr val="7030A0"/>
                </a:solidFill>
              </a:rPr>
              <a:t>Pazartesi günü 63 yaşındayken vefat etti.</a:t>
            </a:r>
            <a:endParaRPr lang="tr-TR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1008112" cy="1045449"/>
          </a:xfrm>
          <a:prstGeom prst="rect">
            <a:avLst/>
          </a:prstGeom>
        </p:spPr>
      </p:pic>
      <p:pic>
        <p:nvPicPr>
          <p:cNvPr id="6" name="5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0"/>
            <a:ext cx="1008112" cy="1045449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1835696" y="2852936"/>
            <a:ext cx="540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</a:rPr>
              <a:t>Hz. Muhammed’in vefatı bütün </a:t>
            </a:r>
            <a:r>
              <a:rPr lang="tr-TR" sz="2400" b="1" dirty="0" err="1" smtClean="0">
                <a:solidFill>
                  <a:srgbClr val="7030A0"/>
                </a:solidFill>
              </a:rPr>
              <a:t>müslümanları</a:t>
            </a:r>
            <a:r>
              <a:rPr lang="tr-TR" sz="2400" b="1" dirty="0" smtClean="0">
                <a:solidFill>
                  <a:srgbClr val="7030A0"/>
                </a:solidFill>
              </a:rPr>
              <a:t> derin bir üzüntüye boğdu.</a:t>
            </a:r>
          </a:p>
          <a:p>
            <a:r>
              <a:rPr lang="tr-TR" sz="2400" b="1" dirty="0" smtClean="0">
                <a:solidFill>
                  <a:srgbClr val="7030A0"/>
                </a:solidFill>
              </a:rPr>
              <a:t>Müslümanlardan bazıları onun öldüğüne inanmak istemediler.</a:t>
            </a:r>
          </a:p>
          <a:p>
            <a:r>
              <a:rPr lang="tr-TR" sz="2400" b="1" dirty="0" smtClean="0">
                <a:solidFill>
                  <a:srgbClr val="7030A0"/>
                </a:solidFill>
              </a:rPr>
              <a:t>Kimse ne yapacağını bilmiyordu.</a:t>
            </a:r>
            <a:endParaRPr lang="tr-TR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85392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1008112" cy="1045449"/>
          </a:xfrm>
          <a:prstGeom prst="rect">
            <a:avLst/>
          </a:prstGeom>
        </p:spPr>
      </p:pic>
      <p:pic>
        <p:nvPicPr>
          <p:cNvPr id="6" name="5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4368" y="116632"/>
            <a:ext cx="1008112" cy="1045449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1979712" y="2348880"/>
            <a:ext cx="56166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</a:rPr>
              <a:t>Derin acı içinde olan Müslümanlardan bazıları panik haldeydi. </a:t>
            </a:r>
          </a:p>
          <a:p>
            <a:r>
              <a:rPr lang="tr-TR" sz="2400" b="1" dirty="0" smtClean="0">
                <a:solidFill>
                  <a:srgbClr val="7030A0"/>
                </a:solidFill>
              </a:rPr>
              <a:t>Hz. Ömer, paniğin önüne geçmek için kılıcını çekmiş:</a:t>
            </a:r>
          </a:p>
          <a:p>
            <a:r>
              <a:rPr lang="tr-TR" sz="2400" b="1" dirty="0" smtClean="0">
                <a:solidFill>
                  <a:srgbClr val="7030A0"/>
                </a:solidFill>
              </a:rPr>
              <a:t>“-Kim Peygamber öldü derse, onu öldürürüm” diyordu.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1008112" cy="1045449"/>
          </a:xfrm>
          <a:prstGeom prst="rect">
            <a:avLst/>
          </a:prstGeom>
        </p:spPr>
      </p:pic>
      <p:pic>
        <p:nvPicPr>
          <p:cNvPr id="5" name="4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12360" y="0"/>
            <a:ext cx="1008112" cy="1045449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1907704" y="2708920"/>
            <a:ext cx="6408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</a:rPr>
              <a:t>Hz. Ebu Bekir, derin acılar içinde</a:t>
            </a:r>
          </a:p>
          <a:p>
            <a:r>
              <a:rPr lang="tr-TR" sz="2400" b="1" dirty="0" smtClean="0">
                <a:solidFill>
                  <a:srgbClr val="7030A0"/>
                </a:solidFill>
              </a:rPr>
              <a:t> olduğu halde, büyük bir sorumluluk </a:t>
            </a:r>
          </a:p>
          <a:p>
            <a:r>
              <a:rPr lang="tr-TR" sz="2400" b="1" dirty="0" smtClean="0">
                <a:solidFill>
                  <a:srgbClr val="7030A0"/>
                </a:solidFill>
              </a:rPr>
              <a:t>örneği göstererek Müslümanlara</a:t>
            </a:r>
          </a:p>
          <a:p>
            <a:r>
              <a:rPr lang="tr-TR" sz="2400" b="1" dirty="0" smtClean="0">
                <a:solidFill>
                  <a:srgbClr val="7030A0"/>
                </a:solidFill>
              </a:rPr>
              <a:t> şu konuşmayı yaptı: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1008112" cy="1045449"/>
          </a:xfrm>
          <a:prstGeom prst="rect">
            <a:avLst/>
          </a:prstGeom>
        </p:spPr>
      </p:pic>
      <p:pic>
        <p:nvPicPr>
          <p:cNvPr id="5" name="4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12360" y="0"/>
            <a:ext cx="1008112" cy="1045449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1907704" y="2492896"/>
            <a:ext cx="5328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400" b="1" dirty="0">
              <a:solidFill>
                <a:srgbClr val="7030A0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123728" y="2420888"/>
            <a:ext cx="53285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</a:rPr>
              <a:t>Ey Müslümanlar! Sizden kim Muhammed’e tapıyorsa bilsin ki o ölmüştür. Ama kim Allah’a kulluk ediyorsa bilsin ki Allah ebedidir.” Sonra </a:t>
            </a:r>
            <a:r>
              <a:rPr lang="tr-TR" sz="2400" b="1" dirty="0" err="1" smtClean="0">
                <a:solidFill>
                  <a:srgbClr val="7030A0"/>
                </a:solidFill>
              </a:rPr>
              <a:t>Kur’an’ın</a:t>
            </a:r>
            <a:r>
              <a:rPr lang="tr-TR" sz="2400" b="1" dirty="0" smtClean="0">
                <a:solidFill>
                  <a:srgbClr val="7030A0"/>
                </a:solidFill>
              </a:rPr>
              <a:t> şu ayetini okudu: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1008112" cy="1045449"/>
          </a:xfrm>
          <a:prstGeom prst="rect">
            <a:avLst/>
          </a:prstGeom>
        </p:spPr>
      </p:pic>
      <p:pic>
        <p:nvPicPr>
          <p:cNvPr id="5" name="4 Resim" descr="anim2qd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0" y="0"/>
            <a:ext cx="1008112" cy="1045449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1835696" y="2204864"/>
            <a:ext cx="54726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7030A0"/>
                </a:solidFill>
              </a:rPr>
              <a:t>“Muhammed ancak bir peygamberdir. Ondan önce de peygamberler geçmiştir. Şimdi o ölür ya da öldürülürse siz geri mi döneceksiniz. Kim sözünden geri dönerse Allah’a hiçbir zarar veremez. Allah şükredenleri ödüllendirir.” (</a:t>
            </a:r>
            <a:r>
              <a:rPr lang="tr-TR" sz="2400" b="1" dirty="0" err="1" smtClean="0">
                <a:solidFill>
                  <a:srgbClr val="7030A0"/>
                </a:solidFill>
              </a:rPr>
              <a:t>Zumer</a:t>
            </a:r>
            <a:r>
              <a:rPr lang="tr-TR" sz="2400" b="1" dirty="0" smtClean="0">
                <a:solidFill>
                  <a:srgbClr val="7030A0"/>
                </a:solidFill>
              </a:rPr>
              <a:t> 30) </a:t>
            </a:r>
            <a:endParaRPr lang="tr-TR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274</Words>
  <Application>Microsoft Office PowerPoint</Application>
  <PresentationFormat>Ekran Gösterisi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FREEPC</dc:creator>
  <cp:lastModifiedBy>DEM</cp:lastModifiedBy>
  <cp:revision>10</cp:revision>
  <dcterms:created xsi:type="dcterms:W3CDTF">2011-11-16T22:39:03Z</dcterms:created>
  <dcterms:modified xsi:type="dcterms:W3CDTF">2016-05-04T12:25:36Z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