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4"/>
  </p:notesMasterIdLst>
  <p:handoutMasterIdLst>
    <p:handoutMasterId r:id="rId25"/>
  </p:handoutMasterIdLst>
  <p:sldIdLst>
    <p:sldId id="283" r:id="rId3"/>
    <p:sldId id="256" r:id="rId4"/>
    <p:sldId id="258" r:id="rId5"/>
    <p:sldId id="268" r:id="rId6"/>
    <p:sldId id="269" r:id="rId7"/>
    <p:sldId id="271" r:id="rId8"/>
    <p:sldId id="260" r:id="rId9"/>
    <p:sldId id="272" r:id="rId10"/>
    <p:sldId id="261" r:id="rId11"/>
    <p:sldId id="263" r:id="rId12"/>
    <p:sldId id="267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3839">
          <p15:clr>
            <a:srgbClr val="A4A3A4"/>
          </p15:clr>
        </p15:guide>
        <p15:guide id="4" pos="767">
          <p15:clr>
            <a:srgbClr val="A4A3A4"/>
          </p15:clr>
        </p15:guide>
        <p15:guide id="5" pos="69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92" autoAdjust="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orient="horz" pos="3888"/>
        <p:guide pos="3839"/>
        <p:guide pos="767"/>
        <p:guide pos="69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1410" y="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12672E-10A8-40F9-9862-2B7EF40ED7C8}" type="doc">
      <dgm:prSet loTypeId="urn:microsoft.com/office/officeart/2005/8/layout/vList6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7A2CA7A5-CC43-4E74-AE40-ADE09A822E80}">
      <dgm:prSet/>
      <dgm:spPr/>
      <dgm:t>
        <a:bodyPr/>
        <a:lstStyle/>
        <a:p>
          <a:r>
            <a:rPr lang="tr-TR" smtClean="0">
              <a:latin typeface="Calibri" pitchFamily="34" charset="0"/>
            </a:rPr>
            <a:t>Güzel ahlak denilince hangi davranışlar aklınıza gelmektedir?</a:t>
          </a:r>
          <a:endParaRPr lang="tr-TR" dirty="0">
            <a:latin typeface="Calibri" pitchFamily="34" charset="0"/>
          </a:endParaRPr>
        </a:p>
      </dgm:t>
    </dgm:pt>
    <dgm:pt modelId="{9DE51C86-ABAD-44EB-AD00-DA901E8E19BD}" type="parTrans" cxnId="{9BA38DEF-4591-45FC-B8AC-52C12B3F8829}">
      <dgm:prSet/>
      <dgm:spPr/>
      <dgm:t>
        <a:bodyPr/>
        <a:lstStyle/>
        <a:p>
          <a:endParaRPr lang="tr-TR"/>
        </a:p>
      </dgm:t>
    </dgm:pt>
    <dgm:pt modelId="{48AB627A-73F5-4A06-B471-C9C82D443012}" type="sibTrans" cxnId="{9BA38DEF-4591-45FC-B8AC-52C12B3F8829}">
      <dgm:prSet/>
      <dgm:spPr/>
      <dgm:t>
        <a:bodyPr/>
        <a:lstStyle/>
        <a:p>
          <a:endParaRPr lang="tr-TR"/>
        </a:p>
      </dgm:t>
    </dgm:pt>
    <dgm:pt modelId="{C13B75EA-45EE-40FC-95D4-83607982ADEA}" type="pres">
      <dgm:prSet presAssocID="{EE12672E-10A8-40F9-9862-2B7EF40ED7C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112024F-B7C5-4598-A89F-5AC336BBC573}" type="pres">
      <dgm:prSet presAssocID="{7A2CA7A5-CC43-4E74-AE40-ADE09A822E80}" presName="linNode" presStyleCnt="0"/>
      <dgm:spPr/>
    </dgm:pt>
    <dgm:pt modelId="{E083E0A8-E020-46D8-B287-1B5F444097DC}" type="pres">
      <dgm:prSet presAssocID="{7A2CA7A5-CC43-4E74-AE40-ADE09A822E80}" presName="parentShp" presStyleLbl="node1" presStyleIdx="0" presStyleCnt="1" custScaleX="32227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DCEA364-8BEC-4F7C-A7C2-D9703DA55CB7}" type="pres">
      <dgm:prSet presAssocID="{7A2CA7A5-CC43-4E74-AE40-ADE09A822E80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C9E0B1E3-0430-4F29-AEFC-B0F5871C4CCD}" type="presOf" srcId="{7A2CA7A5-CC43-4E74-AE40-ADE09A822E80}" destId="{E083E0A8-E020-46D8-B287-1B5F444097DC}" srcOrd="0" destOrd="0" presId="urn:microsoft.com/office/officeart/2005/8/layout/vList6"/>
    <dgm:cxn modelId="{7313D273-693E-44BF-B770-011699B5C485}" type="presOf" srcId="{EE12672E-10A8-40F9-9862-2B7EF40ED7C8}" destId="{C13B75EA-45EE-40FC-95D4-83607982ADEA}" srcOrd="0" destOrd="0" presId="urn:microsoft.com/office/officeart/2005/8/layout/vList6"/>
    <dgm:cxn modelId="{9BA38DEF-4591-45FC-B8AC-52C12B3F8829}" srcId="{EE12672E-10A8-40F9-9862-2B7EF40ED7C8}" destId="{7A2CA7A5-CC43-4E74-AE40-ADE09A822E80}" srcOrd="0" destOrd="0" parTransId="{9DE51C86-ABAD-44EB-AD00-DA901E8E19BD}" sibTransId="{48AB627A-73F5-4A06-B471-C9C82D443012}"/>
    <dgm:cxn modelId="{0DF1AD6E-5433-4487-98BA-BA5DBB873DE2}" type="presParOf" srcId="{C13B75EA-45EE-40FC-95D4-83607982ADEA}" destId="{3112024F-B7C5-4598-A89F-5AC336BBC573}" srcOrd="0" destOrd="0" presId="urn:microsoft.com/office/officeart/2005/8/layout/vList6"/>
    <dgm:cxn modelId="{18BB193C-8241-43DB-AABF-40C9E87A7FA8}" type="presParOf" srcId="{3112024F-B7C5-4598-A89F-5AC336BBC573}" destId="{E083E0A8-E020-46D8-B287-1B5F444097DC}" srcOrd="0" destOrd="0" presId="urn:microsoft.com/office/officeart/2005/8/layout/vList6"/>
    <dgm:cxn modelId="{D24CC82A-E0E3-46D9-8372-E83A9145FA0E}" type="presParOf" srcId="{3112024F-B7C5-4598-A89F-5AC336BBC573}" destId="{9DCEA364-8BEC-4F7C-A7C2-D9703DA55CB7}" srcOrd="1" destOrd="0" presId="urn:microsoft.com/office/officeart/2005/8/layout/vList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CEA364-8BEC-4F7C-A7C2-D9703DA55CB7}">
      <dsp:nvSpPr>
        <dsp:cNvPr id="0" name=""/>
        <dsp:cNvSpPr/>
      </dsp:nvSpPr>
      <dsp:spPr>
        <a:xfrm>
          <a:off x="3783475" y="0"/>
          <a:ext cx="1760848" cy="2030536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83E0A8-E020-46D8-B287-1B5F444097DC}">
      <dsp:nvSpPr>
        <dsp:cNvPr id="0" name=""/>
        <dsp:cNvSpPr/>
      </dsp:nvSpPr>
      <dsp:spPr>
        <a:xfrm>
          <a:off x="291" y="0"/>
          <a:ext cx="3783183" cy="20305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smtClean="0">
              <a:latin typeface="Calibri" pitchFamily="34" charset="0"/>
            </a:rPr>
            <a:t>Güzel ahlak denilince hangi davranışlar aklınıza gelmektedir?</a:t>
          </a:r>
          <a:endParaRPr lang="tr-TR" sz="3000" kern="1200" dirty="0">
            <a:latin typeface="Calibri" pitchFamily="34" charset="0"/>
          </a:endParaRPr>
        </a:p>
      </dsp:txBody>
      <dsp:txXfrm>
        <a:off x="291" y="0"/>
        <a:ext cx="3783183" cy="20305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E03B7-B591-4A2A-B695-014C5A39F13E}" type="datetimeFigureOut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322BB-75AD-4A1E-9661-2724167329F0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1270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FBD7B-E4FB-4AA8-9540-FD148073ACB3}" type="datetimeFigureOut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5B7DE-1198-4F2F-B574-CA8CAE3416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82312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defTabSz="1216152" rtl="1">
              <a:buNone/>
            </a:pPr>
            <a:fld id="{B045B7DE-1198-4F2F-B574-CA8CAE341642}" type="slidenum">
              <a:rPr lang="en-US" sz="1200" b="0" i="0">
                <a:latin typeface="Constantia"/>
                <a:ea typeface="+mn-ea"/>
                <a:cs typeface="+mn-cs"/>
              </a:rPr>
              <a:pPr algn="l" defTabSz="1216152" rtl="1">
                <a:buNone/>
              </a:pPr>
              <a:t>11</a:t>
            </a:fld>
            <a:endParaRPr lang="en-US" sz="1200" b="0" i="0"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738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>
            <a:off x="0" y="1135743"/>
            <a:ext cx="1622332" cy="799981"/>
            <a:chOff x="0" y="452558"/>
            <a:chExt cx="914400" cy="524182"/>
          </a:xfrm>
        </p:grpSpPr>
        <p:sp>
          <p:nvSpPr>
            <p:cNvPr id="8" name="Yuvarlatılmış Dikdörtgen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9" name="Yuvarlatılmış Dikdörtgen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0" name="Aynı Yanın Köşesi Yuvarlatılmış Dikdörtgen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828324" y="362396"/>
            <a:ext cx="9141619" cy="16764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28324" y="2089595"/>
            <a:ext cx="9141619" cy="88634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9051-6E81-43E8-9099-FF6A0C3DCFE8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751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218883" y="1600200"/>
            <a:ext cx="9751060" cy="45720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EAB04-7709-4C1E-A61A-74684A0170FC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4082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 rot="5400000">
            <a:off x="9583007" y="233864"/>
            <a:ext cx="1063300" cy="524046"/>
            <a:chOff x="0" y="452558"/>
            <a:chExt cx="914400" cy="524182"/>
          </a:xfrm>
        </p:grpSpPr>
        <p:sp>
          <p:nvSpPr>
            <p:cNvPr id="8" name="Yuvarlatılmış Dikdörtgen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9" name="Yuvarlatılmış Dikdörtgen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0" name="Aynı Yanın Köşesi Yuvarlatılmış Dikdörtgen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</p:grpSp>
      <p:grpSp>
        <p:nvGrpSpPr>
          <p:cNvPr id="15" name="bottom graphic"/>
          <p:cNvGrpSpPr/>
          <p:nvPr/>
        </p:nvGrpSpPr>
        <p:grpSpPr>
          <a:xfrm>
            <a:off x="0" y="5395517"/>
            <a:ext cx="12188825" cy="1462483"/>
            <a:chOff x="0" y="4046638"/>
            <a:chExt cx="9144000" cy="1096862"/>
          </a:xfrm>
        </p:grpSpPr>
        <p:sp>
          <p:nvSpPr>
            <p:cNvPr id="16" name="Serbest Form 15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7" name="Dikdörtgen 72"/>
            <p:cNvSpPr/>
            <p:nvPr/>
          </p:nvSpPr>
          <p:spPr bwMode="ltGray">
            <a:xfrm rot="5400000">
              <a:off x="4023569" y="23069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tr-TR" dirty="0"/>
            </a:p>
          </p:txBody>
        </p:sp>
      </p:grpSp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751060" y="1150514"/>
            <a:ext cx="1828324" cy="502168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218882" y="1150514"/>
            <a:ext cx="8227457" cy="5021685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9BD0D-E0B1-4CED-AC65-708AC79EB9CD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164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3EA6D-DF0B-4D4B-B359-5F1D1D0E30A4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3515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>
            <a:off x="0" y="3124415"/>
            <a:ext cx="1622332" cy="805061"/>
            <a:chOff x="0" y="2343311"/>
            <a:chExt cx="1217066" cy="603796"/>
          </a:xfrm>
        </p:grpSpPr>
        <p:sp>
          <p:nvSpPr>
            <p:cNvPr id="8" name="Yuvarlatılmış Dikdörtgen 7"/>
            <p:cNvSpPr/>
            <p:nvPr/>
          </p:nvSpPr>
          <p:spPr>
            <a:xfrm>
              <a:off x="787514" y="2347123"/>
              <a:ext cx="429552" cy="5999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9" name="Yuvarlatılmış Dikdörtgen 8"/>
            <p:cNvSpPr/>
            <p:nvPr/>
          </p:nvSpPr>
          <p:spPr>
            <a:xfrm>
              <a:off x="286370" y="2347123"/>
              <a:ext cx="429552" cy="5999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0" name="Aynı Yanın Köşesi Yuvarlatılmış Dikdörtgen 9"/>
            <p:cNvSpPr/>
            <p:nvPr/>
          </p:nvSpPr>
          <p:spPr>
            <a:xfrm rot="5400000">
              <a:off x="-192604" y="2535915"/>
              <a:ext cx="599986" cy="214778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</p:grpSp>
      <p:grpSp>
        <p:nvGrpSpPr>
          <p:cNvPr id="19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0" name="Serbest Form 19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21" name="Dikdörtgen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tr-TR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28324" y="1932518"/>
            <a:ext cx="9141619" cy="2105367"/>
          </a:xfrm>
        </p:spPr>
        <p:txBody>
          <a:bodyPr anchor="b">
            <a:normAutofit/>
          </a:bodyPr>
          <a:lstStyle>
            <a:lvl1pPr algn="l">
              <a:defRPr sz="6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828324" y="4084264"/>
            <a:ext cx="9141619" cy="933297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DB99-15BC-4479-BAC5-1E502E66917A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569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218882" y="1600200"/>
            <a:ext cx="4875530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094412" y="1600200"/>
            <a:ext cx="4875530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7C2A3-CD19-48AB-9F64-ECCF75182EDD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9779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18882" y="1596571"/>
            <a:ext cx="4875530" cy="816429"/>
          </a:xfrm>
        </p:spPr>
        <p:txBody>
          <a:bodyPr anchor="ctr">
            <a:norm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218882" y="2413000"/>
            <a:ext cx="4875530" cy="375919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094412" y="1596571"/>
            <a:ext cx="4875530" cy="816429"/>
          </a:xfrm>
        </p:spPr>
        <p:txBody>
          <a:bodyPr anchor="ctr">
            <a:norm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094412" y="2413000"/>
            <a:ext cx="4875530" cy="375919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E8C1-7C87-4705-AB97-8CD17D208E3F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8703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624E-DF92-4841-B9B9-DD11AA239B85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6903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9" name="Serbest Form 8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0" name="Dikdörtgen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tr-TR" dirty="0"/>
            </a:p>
          </p:txBody>
        </p:sp>
      </p:grp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A3AE1-4360-4D5B-BDBC-656B872DD533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25395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75530" y="1600200"/>
            <a:ext cx="6094413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218883" y="1600202"/>
            <a:ext cx="3453500" cy="457199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0708-46A4-4851-883E-8DFB8939107E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83960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218887" y="1600200"/>
            <a:ext cx="6703850" cy="3657600"/>
          </a:xfrm>
          <a:prstGeom prst="roundRect">
            <a:avLst>
              <a:gd name="adj" fmla="val 3098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125883" y="1600200"/>
            <a:ext cx="2844059" cy="3759200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EFFC-86AE-4294-A319-CAFC2651994B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4298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1" name="Serbest Form 20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8" name="Dikdörtgen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tr-TR" dirty="0"/>
            </a:p>
          </p:txBody>
        </p:sp>
      </p:grpSp>
      <p:grpSp>
        <p:nvGrpSpPr>
          <p:cNvPr id="7" name="squares"/>
          <p:cNvGrpSpPr/>
          <p:nvPr/>
        </p:nvGrpSpPr>
        <p:grpSpPr>
          <a:xfrm>
            <a:off x="1" y="800551"/>
            <a:ext cx="1063023" cy="524183"/>
            <a:chOff x="0" y="452558"/>
            <a:chExt cx="914400" cy="524182"/>
          </a:xfrm>
        </p:grpSpPr>
        <p:sp>
          <p:nvSpPr>
            <p:cNvPr id="8" name="Yuvarlatılmış Dikdörtgen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9" name="Yuvarlatılmış Dikdörtgen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0" name="Aynı Yanın Köşesi Yuvarlatılmış Dikdörtgen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</p:grp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1218883" y="6448425"/>
            <a:ext cx="8288401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18883" y="1600200"/>
            <a:ext cx="9751060" cy="45720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9547913" y="6448425"/>
            <a:ext cx="1422030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29E8617-6EA8-4B97-A5E8-E18E98765EE2}" type="datetime1">
              <a:rPr lang="tr-TR" smtClean="0"/>
              <a:pPr/>
              <a:t>4.5.2016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1071516" y="6448425"/>
            <a:ext cx="812588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4C99D79-8A4B-4031-B1E0-AF26F8EDF2B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82682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55772" indent="-304747" algn="l" defTabSz="1218987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7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088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87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108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619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129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 descr="C:\Users\DEM\Desktop\Sunumlar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88824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218882" y="1600202"/>
            <a:ext cx="5019545" cy="4571999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tr-TR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“Emanetlerini koruyanlar, verdikleri sözü tutanlar ve namazlarına devam edenler... İşte onlar Firdevs cennetine vâris olacaklar ve orada ebedî olarak kalacaklardır.”</a:t>
            </a:r>
            <a:r>
              <a:rPr lang="tr-TR" sz="2400" dirty="0" smtClean="0">
                <a:latin typeface="Calibri" pitchFamily="34" charset="0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Mü’minûn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suresi, 8-11. ayetler</a:t>
            </a:r>
            <a:r>
              <a:rPr lang="tr-TR" dirty="0" smtClean="0">
                <a:solidFill>
                  <a:schemeClr val="tx1"/>
                </a:solidFill>
              </a:rPr>
              <a:t>.)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2.3. Emaneti Korumak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400119">
            <a:off x="6526319" y="2139544"/>
            <a:ext cx="4443412" cy="2602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8226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2.4. Adaletli Olmak</a:t>
            </a:r>
            <a:endParaRPr lang="tr-TR" sz="2800" b="1" dirty="0">
              <a:latin typeface="Calibri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837829" y="1772816"/>
            <a:ext cx="640871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n-NO" dirty="0" smtClean="0">
                <a:latin typeface="Calibri" pitchFamily="34" charset="0"/>
              </a:rPr>
              <a:t>“Ey iman edenler! Adaleti titizlikle ayakta</a:t>
            </a:r>
            <a:r>
              <a:rPr lang="tr-TR" dirty="0" smtClean="0">
                <a:latin typeface="Calibri" pitchFamily="34" charset="0"/>
              </a:rPr>
              <a:t> </a:t>
            </a:r>
            <a:r>
              <a:rPr lang="es-ES" dirty="0" smtClean="0">
                <a:latin typeface="Calibri" pitchFamily="34" charset="0"/>
              </a:rPr>
              <a:t>tutan, kendiniz, ana-baba ve akrabanız</a:t>
            </a:r>
            <a:r>
              <a:rPr lang="tr-TR" dirty="0" smtClean="0">
                <a:latin typeface="Calibri" pitchFamily="34" charset="0"/>
              </a:rPr>
              <a:t> aleyhinde de olsa Allah için şahitlik </a:t>
            </a:r>
            <a:r>
              <a:rPr lang="nb-NO" dirty="0" smtClean="0">
                <a:latin typeface="Calibri" pitchFamily="34" charset="0"/>
              </a:rPr>
              <a:t>eden kimseler olun. (Haklarında şahitlik</a:t>
            </a:r>
            <a:r>
              <a:rPr lang="tr-TR" dirty="0" smtClean="0">
                <a:latin typeface="Calibri" pitchFamily="34" charset="0"/>
              </a:rPr>
              <a:t> ettikleriniz) zengin olsunlar, fakir olsunlar</a:t>
            </a:r>
          </a:p>
          <a:p>
            <a:r>
              <a:rPr lang="tr-TR" dirty="0" smtClean="0">
                <a:latin typeface="Calibri" pitchFamily="34" charset="0"/>
              </a:rPr>
              <a:t>Allah onlara (sizden) daha yakındır. Hislerinize uyup adaletten sapmayın, (şahitliği) eğer, büker (doğru şahitlik etmez), yahut şahitlik etmekten kaçınırsanız</a:t>
            </a:r>
          </a:p>
          <a:p>
            <a:r>
              <a:rPr lang="tr-TR" dirty="0" smtClean="0">
                <a:latin typeface="Calibri" pitchFamily="34" charset="0"/>
              </a:rPr>
              <a:t>(biliniz ki) Allah yaptıklarınızdan haberdardır.” </a:t>
            </a:r>
          </a:p>
          <a:p>
            <a:r>
              <a:rPr lang="tr-TR" dirty="0" smtClean="0">
                <a:latin typeface="Calibri" pitchFamily="34" charset="0"/>
              </a:rPr>
              <a:t>(</a:t>
            </a:r>
            <a:r>
              <a:rPr lang="tr-TR" dirty="0" err="1" smtClean="0">
                <a:latin typeface="Calibri" pitchFamily="34" charset="0"/>
              </a:rPr>
              <a:t>Nisâ</a:t>
            </a:r>
            <a:r>
              <a:rPr lang="tr-TR" dirty="0" smtClean="0">
                <a:latin typeface="Calibri" pitchFamily="34" charset="0"/>
              </a:rPr>
              <a:t> suresi, 135. ayet.)</a:t>
            </a:r>
            <a:endParaRPr lang="tr-TR" dirty="0">
              <a:latin typeface="Calibri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0986">
            <a:off x="7371785" y="2254913"/>
            <a:ext cx="4723848" cy="2418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54484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97868" y="2492896"/>
            <a:ext cx="4680520" cy="1656184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Adalet, her şeyin ve herkesin hakkını vermek, orta yolu tutmak, ölçülü ve dengeli davranmaktır.</a:t>
            </a:r>
            <a:endParaRPr lang="tr-TR" sz="2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2.4. Adaletli Olmak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693" r="12693"/>
          <a:stretch>
            <a:fillRect/>
          </a:stretch>
        </p:blipFill>
        <p:spPr bwMode="auto">
          <a:xfrm rot="21355295">
            <a:off x="6362287" y="1510520"/>
            <a:ext cx="4903788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2.5. Hoşgörü ve Bağışlama</a:t>
            </a:r>
            <a:endParaRPr lang="tr-TR" sz="2800" b="1" dirty="0">
              <a:latin typeface="Calibri" pitchFamily="34" charset="0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81844" y="2060848"/>
            <a:ext cx="5616624" cy="30391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Hoşgörü, farklı düşünce ve davranışları anlayışla karşılamak ve bu kimselerle birlikte yaşama erdemini göstermektir. Bağışlama ise insanların hatalarını affetmektir, özür dilemesine olumlu karşılık vermek ve kusurlarının telafisine imkân tanımaktır.</a:t>
            </a:r>
            <a:endParaRPr lang="tr-TR" sz="24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52680">
            <a:off x="6389118" y="2541554"/>
            <a:ext cx="5446811" cy="2385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6356" t="11905"/>
          <a:stretch>
            <a:fillRect/>
          </a:stretch>
        </p:blipFill>
        <p:spPr bwMode="auto">
          <a:xfrm>
            <a:off x="2998068" y="2564904"/>
            <a:ext cx="491626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1 Başlık"/>
          <p:cNvSpPr txBox="1">
            <a:spLocks/>
          </p:cNvSpPr>
          <p:nvPr/>
        </p:nvSpPr>
        <p:spPr>
          <a:xfrm>
            <a:off x="1197868" y="44624"/>
            <a:ext cx="9751060" cy="12954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2.5. Hoşgörü ve Bağışlama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8628" y="1196752"/>
            <a:ext cx="2854053" cy="427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Sağ Ok"/>
          <p:cNvSpPr/>
          <p:nvPr/>
        </p:nvSpPr>
        <p:spPr>
          <a:xfrm>
            <a:off x="621804" y="2852936"/>
            <a:ext cx="2232248" cy="172819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accent1"/>
                </a:solidFill>
              </a:rPr>
              <a:t>TANIŞALIM</a:t>
            </a:r>
            <a:endParaRPr lang="tr-T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62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2.6. Alçak Gönüllülük (Tevazu)</a:t>
            </a:r>
            <a:endParaRPr lang="tr-TR" sz="2800" b="1" dirty="0">
              <a:latin typeface="Calibri" pitchFamily="34" charset="0"/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TEVAZU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Calibri" pitchFamily="34" charset="0"/>
              </a:rPr>
              <a:t>Alçak gönüllü olmak, sahip olunan imkânlar, iyilik ve güzellikler karşısında gurura kapılmamaktır.</a:t>
            </a:r>
          </a:p>
          <a:p>
            <a:r>
              <a:rPr lang="tr-TR" sz="2400" dirty="0" smtClean="0">
                <a:latin typeface="Calibri" pitchFamily="34" charset="0"/>
              </a:rPr>
              <a:t>Alçak gönüllü olmaya “tevazu”, bunu benimseyip davranış hâline getiren kimseye de “mütevazı” kimse denir.</a:t>
            </a:r>
            <a:endParaRPr lang="tr-TR" sz="2400" dirty="0">
              <a:latin typeface="Calibri" pitchFamily="34" charset="0"/>
            </a:endParaRPr>
          </a:p>
        </p:txBody>
      </p:sp>
      <p:sp>
        <p:nvSpPr>
          <p:cNvPr id="8" name="7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8243" r="8243"/>
          <a:stretch>
            <a:fillRect/>
          </a:stretch>
        </p:blipFill>
        <p:spPr bwMode="auto">
          <a:xfrm rot="21424655">
            <a:off x="6605339" y="2095996"/>
            <a:ext cx="4473485" cy="3208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449597">
            <a:off x="6160302" y="2165968"/>
            <a:ext cx="4875212" cy="3119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5 İçerik Yer Tutucusu"/>
          <p:cNvSpPr>
            <a:spLocks noGrp="1"/>
          </p:cNvSpPr>
          <p:nvPr>
            <p:ph sz="half" idx="2"/>
          </p:nvPr>
        </p:nvSpPr>
        <p:spPr>
          <a:xfrm>
            <a:off x="1197868" y="3068960"/>
            <a:ext cx="4875530" cy="2168128"/>
          </a:xfrm>
        </p:spPr>
        <p:txBody>
          <a:bodyPr>
            <a:normAutofit/>
          </a:bodyPr>
          <a:lstStyle/>
          <a:p>
            <a:r>
              <a:rPr lang="tr-TR" sz="2400" dirty="0" smtClean="0">
                <a:latin typeface="Calibri" pitchFamily="34" charset="0"/>
              </a:rPr>
              <a:t>“Küçümseyerek insanlardan yüz çevirme! Yeryüzünde böbürlenerek (şımarıkça) yürüme! Hiç şüphesiz Allah kendini beğenip övünen kimseleri sevmez.”</a:t>
            </a:r>
          </a:p>
        </p:txBody>
      </p:sp>
      <p:sp>
        <p:nvSpPr>
          <p:cNvPr id="9" name="4 Metin Yer Tutucusu"/>
          <p:cNvSpPr>
            <a:spLocks noGrp="1"/>
          </p:cNvSpPr>
          <p:nvPr>
            <p:ph type="body" idx="1"/>
          </p:nvPr>
        </p:nvSpPr>
        <p:spPr>
          <a:xfrm>
            <a:off x="1197868" y="2060848"/>
            <a:ext cx="4875530" cy="816429"/>
          </a:xfrm>
        </p:spPr>
        <p:txBody>
          <a:bodyPr/>
          <a:lstStyle/>
          <a:p>
            <a:r>
              <a:rPr lang="tr-TR" dirty="0" smtClean="0">
                <a:latin typeface="Calibri" pitchFamily="34" charset="0"/>
              </a:rPr>
              <a:t>Lokman suresi, 18. ayet.</a:t>
            </a:r>
          </a:p>
        </p:txBody>
      </p:sp>
      <p:sp>
        <p:nvSpPr>
          <p:cNvPr id="10" name="1 Başlık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2.6. Alçak Gönüllülük (Tevazu)</a:t>
            </a:r>
            <a:endParaRPr lang="tr-TR" sz="2800" b="1" dirty="0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2.7. Görgülü Olmak</a:t>
            </a:r>
            <a:endParaRPr lang="tr-TR" sz="2800" b="1" dirty="0">
              <a:latin typeface="Calibri" pitchFamily="34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sz="2400" dirty="0" smtClean="0">
                <a:latin typeface="Calibri" pitchFamily="34" charset="0"/>
              </a:rPr>
              <a:t>İnsanların günlük hayatta birbirleriyle olan ilişkilerinde uymaları gereken kurallara görgü kuralları denir. </a:t>
            </a:r>
          </a:p>
          <a:p>
            <a:r>
              <a:rPr lang="tr-TR" sz="2400" dirty="0" smtClean="0">
                <a:latin typeface="Calibri" pitchFamily="34" charset="0"/>
              </a:rPr>
              <a:t>İnsanlar, bu kuralları aile, okul ve çevreden öğrenirler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7" name="Picture 2" descr="http://www.sanalda1numara.net/attachments/bilgi-deposu/63753d1329781114t/2012-bayram-tatilleri-ne-zaman-tatil-bayramlar-16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360752">
            <a:off x="6992739" y="2019643"/>
            <a:ext cx="3067050" cy="3162300"/>
          </a:xfrm>
          <a:prstGeom prst="roundRect">
            <a:avLst>
              <a:gd name="adj" fmla="val 2389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1197868" y="1844824"/>
            <a:ext cx="5616624" cy="403244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r-TR" sz="2400" dirty="0" smtClean="0">
                <a:latin typeface="Calibri" pitchFamily="34" charset="0"/>
              </a:rPr>
              <a:t>Toplumumuzda var olan görgü kurallarının birçoğunun kaynağı dinimizin öğütleridir. </a:t>
            </a:r>
            <a:r>
              <a:rPr lang="tr-TR" sz="2400" dirty="0" err="1" smtClean="0">
                <a:latin typeface="Calibri" pitchFamily="34" charset="0"/>
              </a:rPr>
              <a:t>Nûr</a:t>
            </a:r>
            <a:r>
              <a:rPr lang="tr-TR" sz="2400" dirty="0" smtClean="0">
                <a:latin typeface="Calibri" pitchFamily="34" charset="0"/>
              </a:rPr>
              <a:t> suresinin 27. ayetinde görgü kurallarından birine işaret edilmekte ve şöyle buyrulmaktadır: “Ey iman edenler! Kendi evleriniz dışındaki evlere, sahiplerinden izin isteyip onlara selam vermeden girmeyiniz!..” </a:t>
            </a:r>
          </a:p>
        </p:txBody>
      </p:sp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2.7. Görgülü Olmak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8" name="7 Resim" descr="imagesCAXZ4O3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25614">
            <a:off x="6670476" y="1628800"/>
            <a:ext cx="4688650" cy="3218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tr-TR" sz="2400" dirty="0" smtClean="0">
                <a:latin typeface="Calibri" pitchFamily="34" charset="0"/>
              </a:rPr>
              <a:t>Hz. Muhammed, “Kendisi için istediğini din kardeşi için de istemeyen kişi olgun mümin olamaz.” diyerek insanlar arası ilişkilerde uyulması gereken temel ölçüyü belirtmiştir. </a:t>
            </a:r>
          </a:p>
          <a:p>
            <a:endParaRPr lang="tr-TR" dirty="0"/>
          </a:p>
        </p:txBody>
      </p:sp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2.7. Görgülü Olmak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8" name="Picture 3" descr="C:\Users\Nayir\Desktop\untitled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8246" y="1663195"/>
            <a:ext cx="4806283" cy="375920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defTabSz="1216152">
              <a:lnSpc>
                <a:spcPct val="80000"/>
              </a:lnSpc>
              <a:spcBef>
                <a:spcPts val="0"/>
              </a:spcBef>
              <a:buNone/>
            </a:pPr>
            <a:r>
              <a:rPr lang="tr-TR" sz="6000" b="0" i="0" dirty="0" smtClean="0">
                <a:solidFill>
                  <a:srgbClr val="000000"/>
                </a:solidFill>
                <a:latin typeface="Constantia"/>
                <a:ea typeface="+mj-ea"/>
                <a:cs typeface="+mj-cs"/>
              </a:rPr>
              <a:t>Başlık Düzeni</a:t>
            </a:r>
            <a:endParaRPr lang="tr-TR" sz="6000" b="0" i="0" dirty="0">
              <a:solidFill>
                <a:srgbClr val="000000"/>
              </a:solidFill>
              <a:latin typeface="Constantia"/>
              <a:ea typeface="+mj-ea"/>
              <a:cs typeface="+mj-cs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tr-TR" sz="2800" b="0" i="0" dirty="0" smtClean="0">
                <a:solidFill>
                  <a:srgbClr val="89C01C"/>
                </a:solidFill>
              </a:rPr>
              <a:t>Alt Başlık</a:t>
            </a:r>
            <a:endParaRPr lang="tr-TR" sz="2800" b="0" i="0" dirty="0">
              <a:solidFill>
                <a:srgbClr val="89C01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5940" y="260648"/>
            <a:ext cx="8699762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01835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2.8. Savurganlıktan Kaçınmak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90112">
            <a:off x="6296092" y="2129973"/>
            <a:ext cx="4875212" cy="3100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7 Dikdörtgen"/>
          <p:cNvSpPr/>
          <p:nvPr/>
        </p:nvSpPr>
        <p:spPr>
          <a:xfrm>
            <a:off x="981844" y="2924944"/>
            <a:ext cx="54828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Peygamberimiz, “Irmak veya deniz kenarında abdest alsanız bile</a:t>
            </a:r>
          </a:p>
          <a:p>
            <a:r>
              <a:rPr lang="tr-TR" sz="2400" dirty="0" smtClean="0"/>
              <a:t>suyu israf etmeyiniz.” buyurmuştur. </a:t>
            </a:r>
            <a:endParaRPr lang="tr-TR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yir\Videos\Desktop\5856_108367788565_5632539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2164" y="476672"/>
            <a:ext cx="3832638" cy="54726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1216152">
              <a:spcBef>
                <a:spcPts val="0"/>
              </a:spcBef>
            </a:pPr>
            <a:r>
              <a:rPr lang="tr-TR" sz="2800" b="1" dirty="0" smtClean="0">
                <a:latin typeface="Calibri" pitchFamily="34" charset="0"/>
              </a:rPr>
              <a:t>1. Din Güzel Ahlaklı Olmaya Nasıl Katkı Sağlar?</a:t>
            </a:r>
            <a:endParaRPr lang="tr-TR" sz="2800" b="1" i="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1269876" y="2060848"/>
            <a:ext cx="5739625" cy="3556992"/>
          </a:xfrm>
        </p:spPr>
        <p:txBody>
          <a:bodyPr>
            <a:normAutofit/>
          </a:bodyPr>
          <a:lstStyle/>
          <a:p>
            <a:pPr marL="301752" indent="-301752" defTabSz="1216152">
              <a:buClr>
                <a:srgbClr val="89C01C"/>
              </a:buClr>
              <a:buFont typeface="Arial"/>
              <a:buChar char="•"/>
            </a:pPr>
            <a:r>
              <a:rPr lang="tr-TR" sz="2400" dirty="0" smtClean="0">
                <a:solidFill>
                  <a:srgbClr val="000000"/>
                </a:solidFill>
                <a:latin typeface="Calibri" pitchFamily="34" charset="0"/>
              </a:rPr>
              <a:t>Dinimizin amacı insanları iyiye, doğruya ve güzele yönelterek onların mutlu olmalarını sağlamaktır. </a:t>
            </a:r>
          </a:p>
          <a:p>
            <a:pPr marL="301752" indent="-301752" defTabSz="1216152">
              <a:buClr>
                <a:srgbClr val="89C01C"/>
              </a:buClr>
              <a:buFont typeface="Arial"/>
              <a:buChar char="•"/>
            </a:pPr>
            <a:r>
              <a:rPr lang="tr-TR" sz="2400" dirty="0" smtClean="0">
                <a:solidFill>
                  <a:srgbClr val="000000"/>
                </a:solidFill>
                <a:latin typeface="Calibri" pitchFamily="34" charset="0"/>
              </a:rPr>
              <a:t>Bunun için din öncelikle ahlak ilkelerinin davranışlara yansımasını öğütler.</a:t>
            </a:r>
          </a:p>
          <a:p>
            <a:pPr marL="301752" indent="-301752" defTabSz="1216152">
              <a:buClr>
                <a:srgbClr val="89C01C"/>
              </a:buClr>
              <a:buFont typeface="Arial"/>
              <a:buChar char="•"/>
            </a:pPr>
            <a:r>
              <a:rPr lang="tr-TR" sz="2400" dirty="0" smtClean="0">
                <a:solidFill>
                  <a:srgbClr val="000000"/>
                </a:solidFill>
                <a:latin typeface="Calibri" pitchFamily="34" charset="0"/>
              </a:rPr>
              <a:t>Bireyin ve toplumun huzur içinde yaşaması, güzel ahlakın benimsenmesi ve yaygınlaşmasına bağlıdır.</a:t>
            </a:r>
            <a:endParaRPr lang="tr-TR" sz="2400" b="0" i="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04850">
            <a:off x="7174532" y="1916832"/>
            <a:ext cx="4303018" cy="3240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41341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1216152">
              <a:spcBef>
                <a:spcPts val="0"/>
              </a:spcBef>
            </a:pPr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</a:rPr>
              <a:t>2. İslam’da Övülen Bazı Ahlaki Tutum ve Davranışlar</a:t>
            </a:r>
            <a:endParaRPr lang="tr-TR" sz="2800" b="1" i="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 rot="1127606">
            <a:off x="9006007" y="-441017"/>
            <a:ext cx="2286839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9600" b="1" dirty="0" smtClean="0">
                <a:latin typeface="Adobe Song Std L" pitchFamily="18" charset="-128"/>
                <a:ea typeface="Adobe Song Std L" pitchFamily="18" charset="-128"/>
              </a:rPr>
              <a:t>?</a:t>
            </a:r>
            <a:endParaRPr lang="tr-TR" sz="49600" b="1" dirty="0">
              <a:latin typeface="Adobe Song Std L" pitchFamily="18" charset="-128"/>
              <a:ea typeface="Adobe Song Std L" pitchFamily="18" charset="-128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430116" y="1700808"/>
            <a:ext cx="3168352" cy="14401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Şimdi soruyu cevaplayalım.</a:t>
            </a:r>
            <a:endParaRPr lang="tr-TR" sz="2400" dirty="0"/>
          </a:p>
        </p:txBody>
      </p:sp>
      <p:graphicFrame>
        <p:nvGraphicFramePr>
          <p:cNvPr id="12" name="11 Diyagram"/>
          <p:cNvGraphicFramePr/>
          <p:nvPr/>
        </p:nvGraphicFramePr>
        <p:xfrm>
          <a:off x="3214092" y="3717032"/>
          <a:ext cx="5544616" cy="2030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4641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1216152">
              <a:spcBef>
                <a:spcPts val="0"/>
              </a:spcBef>
            </a:pPr>
            <a:r>
              <a:rPr lang="tr-TR" sz="2800" b="1" dirty="0" smtClean="0">
                <a:latin typeface="Calibri" pitchFamily="34" charset="0"/>
              </a:rPr>
              <a:t>2.1. Doğruluk ve Dürüstlük</a:t>
            </a:r>
            <a:endParaRPr lang="tr-TR" sz="2800" b="1" i="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half" idx="1"/>
          </p:nvPr>
        </p:nvSpPr>
        <p:spPr>
          <a:xfrm>
            <a:off x="1269876" y="2780928"/>
            <a:ext cx="5256584" cy="1828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400" dirty="0" smtClean="0">
                <a:latin typeface="Calibri" pitchFamily="34" charset="0"/>
              </a:rPr>
              <a:t>İnsana sadakat yakışır görse de ikrah,</a:t>
            </a:r>
          </a:p>
          <a:p>
            <a:pPr>
              <a:buNone/>
            </a:pPr>
            <a:r>
              <a:rPr lang="tr-TR" sz="2400" dirty="0" smtClean="0">
                <a:latin typeface="Calibri" pitchFamily="34" charset="0"/>
              </a:rPr>
              <a:t>Yardımcısıdır doğruların Hazreti Allah.                       			</a:t>
            </a:r>
          </a:p>
          <a:p>
            <a:pPr>
              <a:buNone/>
            </a:pPr>
            <a:r>
              <a:rPr lang="tr-TR" sz="2400" dirty="0" smtClean="0">
                <a:latin typeface="Calibri" pitchFamily="34" charset="0"/>
              </a:rPr>
              <a:t>Ziya Paşa</a:t>
            </a:r>
            <a:endParaRPr lang="tr-TR" sz="2400" b="0" i="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301471">
            <a:off x="6863658" y="1681188"/>
            <a:ext cx="4659312" cy="2996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98066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1216152">
              <a:spcBef>
                <a:spcPts val="0"/>
              </a:spcBef>
            </a:pPr>
            <a:r>
              <a:rPr lang="tr-TR" sz="2800" b="1" dirty="0" smtClean="0">
                <a:latin typeface="Calibri" pitchFamily="34" charset="0"/>
              </a:rPr>
              <a:t>2.1. Doğruluk ve Dürüstlük</a:t>
            </a:r>
            <a:endParaRPr lang="tr-TR" sz="2800" b="0" i="0" dirty="0">
              <a:solidFill>
                <a:srgbClr val="000000"/>
              </a:solidFill>
              <a:latin typeface="Constantia"/>
              <a:ea typeface="+mj-ea"/>
              <a:cs typeface="+mj-cs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77788" y="1600200"/>
            <a:ext cx="6192688" cy="4572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r-TR" sz="2400" dirty="0" smtClean="0">
                <a:latin typeface="Calibri" pitchFamily="34" charset="0"/>
              </a:rPr>
              <a:t>“Ey iman edenler! Allah’a karşı gelmekten sakının ve doğru söz söyleyin ki Allah sizin işlerinizi düzeltsin ve günahlarınızı bağışlasın. Kim Allah’a ve Resulüne itaat ederse muhakkak büyük bir başarıya ulaşmıştır.” (</a:t>
            </a:r>
            <a:r>
              <a:rPr lang="tr-TR" sz="2400" dirty="0" err="1" smtClean="0">
                <a:latin typeface="Calibri" pitchFamily="34" charset="0"/>
              </a:rPr>
              <a:t>Ahzâb</a:t>
            </a:r>
            <a:r>
              <a:rPr lang="tr-TR" sz="2400" dirty="0" smtClean="0">
                <a:latin typeface="Calibri" pitchFamily="34" charset="0"/>
              </a:rPr>
              <a:t> suresi, 70, 71. ayetler.) </a:t>
            </a:r>
          </a:p>
          <a:p>
            <a:pPr>
              <a:lnSpc>
                <a:spcPct val="100000"/>
              </a:lnSpc>
            </a:pPr>
            <a:endParaRPr lang="tr-TR" sz="2400" dirty="0" smtClean="0">
              <a:latin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tr-TR" sz="2400" dirty="0" smtClean="0">
                <a:latin typeface="Calibri" pitchFamily="34" charset="0"/>
              </a:rPr>
              <a:t>Hz. Peygamber, kendisinden öğüt almak isteyen kimseye, “Allah’a inandım de, sonra dosdoğru ol…”diye tavsiyede bulunmuştur. </a:t>
            </a:r>
          </a:p>
          <a:p>
            <a:endParaRPr lang="tr-TR" sz="2400" dirty="0" smtClean="0">
              <a:latin typeface="Calibri" pitchFamily="34" charset="0"/>
            </a:endParaRPr>
          </a:p>
          <a:p>
            <a:endParaRPr lang="tr-TR" sz="2400" b="0" i="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386165">
            <a:off x="7116044" y="1825973"/>
            <a:ext cx="4116639" cy="2879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90618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2.2. Başkalarına Maddi Yardımda Bulunmak (İnfak)</a:t>
            </a:r>
            <a:endParaRPr lang="tr-TR" sz="2800" b="1" dirty="0">
              <a:latin typeface="Calibri" pitchFamily="34" charset="0"/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İNFAK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58842" y="2413000"/>
            <a:ext cx="4875530" cy="3759199"/>
          </a:xfrm>
        </p:spPr>
        <p:txBody>
          <a:bodyPr>
            <a:normAutofit/>
          </a:bodyPr>
          <a:lstStyle/>
          <a:p>
            <a:r>
              <a:rPr lang="tr-TR" sz="2400" dirty="0" smtClean="0">
                <a:latin typeface="Calibri" pitchFamily="34" charset="0"/>
              </a:rPr>
              <a:t>İnfak, Allah’ın hoşnutluğunu kazanmak amacıyla kişinin servetinden harcamada bulunması, ihtiyaç sahiplerine yardım etmesi demektir. </a:t>
            </a:r>
          </a:p>
          <a:p>
            <a:r>
              <a:rPr lang="tr-TR" sz="2400" dirty="0" smtClean="0">
                <a:latin typeface="Calibri" pitchFamily="34" charset="0"/>
              </a:rPr>
              <a:t>Bu yönüyle infak hem farz olan zekâtı hem de gönüllü olarak yapılan her çeşit hayrı içerir.</a:t>
            </a:r>
            <a:endParaRPr lang="tr-TR" sz="2400" dirty="0">
              <a:latin typeface="Calibri" pitchFamily="34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0556" y="2204864"/>
            <a:ext cx="3333502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9162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>
          <a:xfrm>
            <a:off x="837828" y="2348880"/>
            <a:ext cx="5112568" cy="302433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r-TR" sz="2400" dirty="0" smtClean="0">
                <a:latin typeface="Calibri" pitchFamily="34" charset="0"/>
              </a:rPr>
              <a:t>“...Müslüman </a:t>
            </a:r>
            <a:r>
              <a:rPr lang="tr-TR" sz="2400" dirty="0" err="1" smtClean="0">
                <a:latin typeface="Calibri" pitchFamily="34" charset="0"/>
              </a:rPr>
              <a:t>Müslümanın</a:t>
            </a:r>
            <a:r>
              <a:rPr lang="tr-TR" sz="2400" dirty="0" smtClean="0">
                <a:latin typeface="Calibri" pitchFamily="34" charset="0"/>
              </a:rPr>
              <a:t> kardeşidir. Ona zulmetmez. Yardıma muhtaç olduğunda onu yalnız ve yardımsız bırakmaz. Onu hor görmez, küçük düşürmez...” </a:t>
            </a:r>
          </a:p>
          <a:p>
            <a:pPr>
              <a:lnSpc>
                <a:spcPct val="100000"/>
              </a:lnSpc>
              <a:buNone/>
            </a:pPr>
            <a:r>
              <a:rPr lang="tr-TR" sz="2400" dirty="0" smtClean="0">
                <a:latin typeface="Calibri" pitchFamily="34" charset="0"/>
              </a:rPr>
              <a:t>	(Hadis-i Şerif)</a:t>
            </a:r>
            <a:endParaRPr lang="tr-TR" sz="2400" dirty="0">
              <a:latin typeface="Calibri" pitchFamily="34" charset="0"/>
            </a:endParaRPr>
          </a:p>
        </p:txBody>
      </p:sp>
      <p:sp>
        <p:nvSpPr>
          <p:cNvPr id="9" name="Metin Yer Tutucusu 4"/>
          <p:cNvSpPr txBox="1">
            <a:spLocks/>
          </p:cNvSpPr>
          <p:nvPr/>
        </p:nvSpPr>
        <p:spPr>
          <a:xfrm>
            <a:off x="6022404" y="1844824"/>
            <a:ext cx="4875530" cy="576064"/>
          </a:xfrm>
          <a:prstGeom prst="rect">
            <a:avLst/>
          </a:prstGeom>
        </p:spPr>
        <p:txBody>
          <a:bodyPr/>
          <a:lstStyle/>
          <a:p>
            <a:pPr marL="304747" marR="0" lvl="0" indent="-304747" algn="l" defTabSz="1218987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SANA UZANAN ELİ TUT!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Başlık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2.2. Başkalarına Maddi Yardımda Bulunmak (İnfak)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4413" y="2355425"/>
            <a:ext cx="4875212" cy="306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8066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2.3. Emaneti Korumak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87250">
            <a:off x="6953381" y="1998734"/>
            <a:ext cx="4782690" cy="3235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Dikdörtgen"/>
          <p:cNvSpPr/>
          <p:nvPr/>
        </p:nvSpPr>
        <p:spPr>
          <a:xfrm>
            <a:off x="981845" y="1628800"/>
            <a:ext cx="597666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alibri" pitchFamily="34" charset="0"/>
              </a:rPr>
              <a:t> Geri alınmak ya da saklanmak üzere bir kimseye bırakılan eşya ve benzerlerine emanet</a:t>
            </a:r>
          </a:p>
          <a:p>
            <a:r>
              <a:rPr lang="tr-TR" dirty="0" smtClean="0">
                <a:latin typeface="Calibri" pitchFamily="34" charset="0"/>
              </a:rPr>
              <a:t>denir. 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alibri" pitchFamily="34" charset="0"/>
              </a:rPr>
              <a:t> Emanet; korumamız istenilen bir mal, eşya veya para olabileceği gibi herhangi bir</a:t>
            </a:r>
          </a:p>
          <a:p>
            <a:r>
              <a:rPr lang="tr-TR" dirty="0" smtClean="0">
                <a:latin typeface="Calibri" pitchFamily="34" charset="0"/>
              </a:rPr>
              <a:t>görev veya saklı tutmamız gereken bir sır da olabilir. 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alibri" pitchFamily="34" charset="0"/>
              </a:rPr>
              <a:t> Sorumluluk alanımıza giren her şey aslında birer emanettir. Emanet konusunda duyarlı davranan kimseye emin (güvenilir kimse) denir.</a:t>
            </a:r>
            <a:endParaRPr lang="tr-T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839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2787942">
  <a:themeElements>
    <a:clrScheme name="Modü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Cooking_16x9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oking_16x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4445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oking_16x9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oking_16x9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9FB2530-70BD-4540-B276-84D94A6F44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TS102787942</Template>
  <TotalTime>0</TotalTime>
  <Words>702</Words>
  <Application>Microsoft Office PowerPoint</Application>
  <PresentationFormat>Özel</PresentationFormat>
  <Paragraphs>65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TS102787942</vt:lpstr>
      <vt:lpstr>Slayt 1</vt:lpstr>
      <vt:lpstr>Başlık Düzeni</vt:lpstr>
      <vt:lpstr>1. Din Güzel Ahlaklı Olmaya Nasıl Katkı Sağlar?</vt:lpstr>
      <vt:lpstr>2. İslam’da Övülen Bazı Ahlaki Tutum ve Davranışlar</vt:lpstr>
      <vt:lpstr>2.1. Doğruluk ve Dürüstlük</vt:lpstr>
      <vt:lpstr>2.1. Doğruluk ve Dürüstlük</vt:lpstr>
      <vt:lpstr>2.2. Başkalarına Maddi Yardımda Bulunmak (İnfak)</vt:lpstr>
      <vt:lpstr>2.2. Başkalarına Maddi Yardımda Bulunmak (İnfak)</vt:lpstr>
      <vt:lpstr>2.3. Emaneti Korumak</vt:lpstr>
      <vt:lpstr>2.3. Emaneti Korumak</vt:lpstr>
      <vt:lpstr>2.4. Adaletli Olmak</vt:lpstr>
      <vt:lpstr>2.4. Adaletli Olmak</vt:lpstr>
      <vt:lpstr>2.5. Hoşgörü ve Bağışlama</vt:lpstr>
      <vt:lpstr>Slayt 14</vt:lpstr>
      <vt:lpstr>2.6. Alçak Gönüllülük (Tevazu)</vt:lpstr>
      <vt:lpstr>2.6. Alçak Gönüllülük (Tevazu)</vt:lpstr>
      <vt:lpstr>2.7. Görgülü Olmak</vt:lpstr>
      <vt:lpstr>2.7. Görgülü Olmak</vt:lpstr>
      <vt:lpstr>2.7. Görgülü Olmak</vt:lpstr>
      <vt:lpstr>2.8. Savurganlıktan Kaçınmak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2014-02-03T22:22:23Z</dcterms:created>
  <dcterms:modified xsi:type="dcterms:W3CDTF">2016-05-04T12:16:14Z</dcterms:modified>
  <cp:contentStatus>Tamamlandı</cp:contentStatus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TC027879429991</vt:lpwstr>
  </property>
  <property fmtid="{D5CDD505-2E9C-101B-9397-08002B2CF9AE}" pid="3" name="_MarkAsFinal">
    <vt:bool>true</vt:bool>
  </property>
</Properties>
</file>