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56" r:id="rId3"/>
    <p:sldId id="260" r:id="rId4"/>
    <p:sldId id="258" r:id="rId5"/>
    <p:sldId id="259" r:id="rId6"/>
    <p:sldId id="266" r:id="rId7"/>
    <p:sldId id="261" r:id="rId8"/>
    <p:sldId id="265" r:id="rId9"/>
    <p:sldId id="279" r:id="rId10"/>
    <p:sldId id="273" r:id="rId11"/>
    <p:sldId id="262" r:id="rId12"/>
    <p:sldId id="263" r:id="rId13"/>
    <p:sldId id="267" r:id="rId14"/>
    <p:sldId id="280" r:id="rId15"/>
    <p:sldId id="281" r:id="rId16"/>
    <p:sldId id="271" r:id="rId17"/>
    <p:sldId id="268" r:id="rId18"/>
    <p:sldId id="277" r:id="rId19"/>
    <p:sldId id="278" r:id="rId20"/>
    <p:sldId id="269" r:id="rId21"/>
    <p:sldId id="270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66"/>
    <a:srgbClr val="CC6600"/>
    <a:srgbClr val="FF9900"/>
    <a:srgbClr val="33CC33"/>
    <a:srgbClr val="FF6600"/>
    <a:srgbClr val="FFC000"/>
    <a:srgbClr val="66FFFF"/>
    <a:srgbClr val="D8D828"/>
    <a:srgbClr val="FF7C80"/>
    <a:srgbClr val="C894D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1074" y="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F65BB-58B0-4A0A-936A-F343178C780C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3CFC6-0CAA-412E-8463-55457D0344A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F65BB-58B0-4A0A-936A-F343178C780C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3CFC6-0CAA-412E-8463-55457D0344A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F65BB-58B0-4A0A-936A-F343178C780C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3CFC6-0CAA-412E-8463-55457D0344A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F65BB-58B0-4A0A-936A-F343178C780C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3CFC6-0CAA-412E-8463-55457D0344A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F65BB-58B0-4A0A-936A-F343178C780C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3CFC6-0CAA-412E-8463-55457D0344A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F65BB-58B0-4A0A-936A-F343178C780C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3CFC6-0CAA-412E-8463-55457D0344A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F65BB-58B0-4A0A-936A-F343178C780C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3CFC6-0CAA-412E-8463-55457D0344A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F65BB-58B0-4A0A-936A-F343178C780C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3CFC6-0CAA-412E-8463-55457D0344A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F65BB-58B0-4A0A-936A-F343178C780C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3CFC6-0CAA-412E-8463-55457D0344A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F65BB-58B0-4A0A-936A-F343178C780C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3CFC6-0CAA-412E-8463-55457D0344A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F65BB-58B0-4A0A-936A-F343178C780C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3CFC6-0CAA-412E-8463-55457D0344A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F65BB-58B0-4A0A-936A-F343178C780C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23CFC6-0CAA-412E-8463-55457D0344A0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8.jpeg"/><Relationship Id="rId7" Type="http://schemas.openxmlformats.org/officeDocument/2006/relationships/hyperlink" Target="http://www.google.com.tr/url?sa=i&amp;rct=j&amp;q=&amp;esrc=s&amp;frm=1&amp;source=images&amp;cd=&amp;cad=rja&amp;docid=t0N9x6aaJmVLeM&amp;tbnid=55rnhff4OP3OGM:&amp;ved=0CAUQjRw&amp;url=http://www.kaliteliresimler.com/img28832.htm&amp;ei=ScnbUvKwJ4G60wWrjoCwBA&amp;psig=AFQjCNHfXDWMwKJ-kjuTJ8JwdkpXJs86Sw&amp;ust=1390221804674265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10" Type="http://schemas.openxmlformats.org/officeDocument/2006/relationships/image" Target="../media/image14.jpeg"/><Relationship Id="rId4" Type="http://schemas.openxmlformats.org/officeDocument/2006/relationships/image" Target="../media/image9.jpeg"/><Relationship Id="rId9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www.google.com.tr/url?sa=i&amp;rct=j&amp;q=&amp;esrc=s&amp;source=images&amp;cd=&amp;cad=rja&amp;docid=7WBEFZjL-lXK6M&amp;tbnid=wVoZCgkHCVXZAM:&amp;ved=0CAUQjRw&amp;url=http://www.trekearth.com/gallery/Middle_East/Turkey/Marmara/Istanbul/Uskudar/photo1008715.htm&amp;ei=7pzZUuXLErSb0wX1_YDIAQ&amp;psig=AFQjCNEvYESjwGzn4Hug8N6-TKJ7YqJMIA&amp;ust=1390079586186454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jpeg"/><Relationship Id="rId7" Type="http://schemas.openxmlformats.org/officeDocument/2006/relationships/image" Target="../media/image23.png"/><Relationship Id="rId2" Type="http://schemas.openxmlformats.org/officeDocument/2006/relationships/hyperlink" Target="http://www.google.com.tr/url?sa=i&amp;rct=j&amp;q=&amp;esrc=s&amp;frm=1&amp;source=images&amp;cd=&amp;cad=rja&amp;docid=tAoDKF-Rv-tWWM&amp;tbnid=CjQwD2LTDSVUzM:&amp;ved=0CAUQjRw&amp;url=http://www.eskikoy.org.tr/index.php/koeyuemuez/koeyden-haberler/118-dogansar-eskikoey-2-agac-dikme-senligi&amp;ei=Vi_cUuibLYPJ0AW_2IDQDQ&amp;bvm=bv.59568121,d.d2k&amp;psig=AFQjCNE2zp-g9WEQCJ8JQjD5OmmRPjxfHw&amp;ust=1390248113274187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google.com.tr/url?sa=i&amp;rct=j&amp;q=&amp;esrc=s&amp;source=images&amp;cd=&amp;cad=rja&amp;docid=kXbZC-Fi4uVK-M&amp;tbnid=vcdLrqCuPsFpBM:&amp;ved=0CAUQjRw&amp;url=http://www.wardom.org/ramazan-geldi-hos-geldi-494612/&amp;ei=VZrZUtTRAciY0QWPt4Aw&amp;bvm=bv.59568121,d.bGE&amp;psig=AFQjCNFq7zqihEt7UQhsVUS1qjJ5IwlKhQ&amp;ust=1390078906763103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DEM\Desktop\Sunumlar\Slayt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FF6600"/>
                </a:solidFill>
                <a:latin typeface="Comic Sans MS"/>
                <a:cs typeface="Comic Sans MS"/>
              </a:rPr>
              <a:t>Nisap Miktarları</a:t>
            </a:r>
            <a:endParaRPr lang="tr-TR" sz="5400" b="1" dirty="0">
              <a:solidFill>
                <a:srgbClr val="FF6600"/>
              </a:solidFill>
              <a:latin typeface="Comic Sans MS"/>
              <a:cs typeface="Comic Sans MS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68552"/>
          </a:xfrm>
        </p:spPr>
        <p:txBody>
          <a:bodyPr>
            <a:normAutofit lnSpcReduction="10000"/>
          </a:bodyPr>
          <a:lstStyle/>
          <a:p>
            <a:r>
              <a:rPr lang="tr-TR" sz="2800" b="1" dirty="0" smtClean="0">
                <a:latin typeface="Comic Sans MS"/>
                <a:cs typeface="Comic Sans MS"/>
              </a:rPr>
              <a:t>Altında 85 gr.</a:t>
            </a:r>
          </a:p>
          <a:p>
            <a:r>
              <a:rPr lang="tr-TR" sz="2800" b="1" dirty="0" smtClean="0">
                <a:latin typeface="Comic Sans MS"/>
                <a:cs typeface="Comic Sans MS"/>
              </a:rPr>
              <a:t>Gümüşte 595 gr.</a:t>
            </a:r>
          </a:p>
          <a:p>
            <a:r>
              <a:rPr lang="tr-TR" sz="2800" b="1" dirty="0" smtClean="0">
                <a:latin typeface="Comic Sans MS"/>
                <a:cs typeface="Comic Sans MS"/>
              </a:rPr>
              <a:t>Devede 5 adet</a:t>
            </a:r>
          </a:p>
          <a:p>
            <a:r>
              <a:rPr lang="tr-TR" sz="2800" b="1" dirty="0" smtClean="0">
                <a:latin typeface="Comic Sans MS"/>
                <a:cs typeface="Comic Sans MS"/>
              </a:rPr>
              <a:t>Sığır ve mandada 30 adet</a:t>
            </a:r>
          </a:p>
          <a:p>
            <a:r>
              <a:rPr lang="tr-TR" sz="2800" b="1" dirty="0" smtClean="0">
                <a:latin typeface="Comic Sans MS"/>
                <a:cs typeface="Comic Sans MS"/>
              </a:rPr>
              <a:t>Koyun ve keçilerde 40 adet</a:t>
            </a:r>
          </a:p>
          <a:p>
            <a:r>
              <a:rPr lang="tr-TR" sz="2800" b="1" dirty="0" smtClean="0">
                <a:latin typeface="Comic Sans MS"/>
                <a:cs typeface="Comic Sans MS"/>
              </a:rPr>
              <a:t>Para da 85 gr. Altın değeri üzerinden hesap edilir.</a:t>
            </a:r>
          </a:p>
          <a:p>
            <a:r>
              <a:rPr lang="tr-TR" b="1" dirty="0" smtClean="0">
                <a:solidFill>
                  <a:srgbClr val="FF3300"/>
                </a:solidFill>
                <a:latin typeface="Comic Sans MS"/>
                <a:cs typeface="Comic Sans MS"/>
              </a:rPr>
              <a:t>!!! Zekât  verilmesi için zekât verilecek malın üzerinden </a:t>
            </a:r>
            <a:r>
              <a:rPr lang="tr-TR" b="1" u="sng" dirty="0" smtClean="0">
                <a:solidFill>
                  <a:srgbClr val="FF3300"/>
                </a:solidFill>
                <a:latin typeface="Comic Sans MS"/>
                <a:cs typeface="Comic Sans MS"/>
              </a:rPr>
              <a:t>bir yıl </a:t>
            </a:r>
            <a:r>
              <a:rPr lang="tr-TR" b="1" dirty="0" smtClean="0">
                <a:solidFill>
                  <a:srgbClr val="FF3300"/>
                </a:solidFill>
                <a:latin typeface="Comic Sans MS"/>
                <a:cs typeface="Comic Sans MS"/>
              </a:rPr>
              <a:t>geçmesi gerekir.</a:t>
            </a:r>
            <a:endParaRPr lang="tr-TR" b="1" dirty="0">
              <a:solidFill>
                <a:srgbClr val="FF3300"/>
              </a:solidFill>
              <a:latin typeface="Comic Sans MS"/>
              <a:cs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597666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tr-TR" sz="2400" b="1" dirty="0" smtClean="0">
              <a:latin typeface="Comic Sans MS"/>
              <a:cs typeface="Comic Sans MS"/>
            </a:endParaRPr>
          </a:p>
          <a:p>
            <a:pPr>
              <a:buAutoNum type="arabicPeriod"/>
            </a:pPr>
            <a:endParaRPr lang="tr-TR" sz="2400" b="1" dirty="0" smtClean="0">
              <a:latin typeface="Comic Sans MS"/>
              <a:cs typeface="Comic Sans MS"/>
            </a:endParaRPr>
          </a:p>
        </p:txBody>
      </p:sp>
      <p:sp>
        <p:nvSpPr>
          <p:cNvPr id="2" name="Oval 1"/>
          <p:cNvSpPr/>
          <p:nvPr/>
        </p:nvSpPr>
        <p:spPr>
          <a:xfrm>
            <a:off x="2483026" y="1583267"/>
            <a:ext cx="3480984" cy="1764196"/>
          </a:xfrm>
          <a:prstGeom prst="ellipse">
            <a:avLst/>
          </a:prstGeom>
          <a:solidFill>
            <a:srgbClr val="66C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solidFill>
                  <a:schemeClr val="tx1"/>
                </a:solidFill>
              </a:rPr>
              <a:t>ZEKÂTI</a:t>
            </a:r>
            <a:endParaRPr lang="tr-TR" sz="3600" b="1" dirty="0">
              <a:solidFill>
                <a:schemeClr val="tx1"/>
              </a:solidFill>
            </a:endParaRPr>
          </a:p>
        </p:txBody>
      </p:sp>
      <p:sp>
        <p:nvSpPr>
          <p:cNvPr id="4" name="Aşağı Ok 3"/>
          <p:cNvSpPr/>
          <p:nvPr/>
        </p:nvSpPr>
        <p:spPr>
          <a:xfrm rot="13737819">
            <a:off x="5749879" y="1386859"/>
            <a:ext cx="432048" cy="504056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Aşağı Ok 4"/>
          <p:cNvSpPr/>
          <p:nvPr/>
        </p:nvSpPr>
        <p:spPr>
          <a:xfrm rot="18049326">
            <a:off x="6013678" y="2780790"/>
            <a:ext cx="432048" cy="504056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Aşağı Ok 5"/>
          <p:cNvSpPr/>
          <p:nvPr/>
        </p:nvSpPr>
        <p:spPr>
          <a:xfrm rot="7900709">
            <a:off x="2550355" y="1319228"/>
            <a:ext cx="432048" cy="504056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şağı Ok 6"/>
          <p:cNvSpPr/>
          <p:nvPr/>
        </p:nvSpPr>
        <p:spPr>
          <a:xfrm>
            <a:off x="4223518" y="3508449"/>
            <a:ext cx="432048" cy="504056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şağı Ok 7"/>
          <p:cNvSpPr/>
          <p:nvPr/>
        </p:nvSpPr>
        <p:spPr>
          <a:xfrm rot="2737207">
            <a:off x="2219136" y="2909498"/>
            <a:ext cx="432048" cy="504056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Yuvarlatılmış Dikdörtgen 8"/>
          <p:cNvSpPr/>
          <p:nvPr/>
        </p:nvSpPr>
        <p:spPr>
          <a:xfrm>
            <a:off x="440373" y="548680"/>
            <a:ext cx="1944216" cy="792088"/>
          </a:xfrm>
          <a:prstGeom prst="roundRect">
            <a:avLst/>
          </a:prstGeom>
          <a:solidFill>
            <a:srgbClr val="FF7C80">
              <a:alpha val="74118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  <a:latin typeface="Comic Sans MS"/>
                <a:cs typeface="Comic Sans MS"/>
              </a:rPr>
              <a:t>Müslüman</a:t>
            </a:r>
            <a:endParaRPr lang="tr-TR" sz="2400" dirty="0">
              <a:solidFill>
                <a:schemeClr val="tx1"/>
              </a:solidFill>
            </a:endParaRPr>
          </a:p>
        </p:txBody>
      </p:sp>
      <p:sp>
        <p:nvSpPr>
          <p:cNvPr id="10" name="Yuvarlatılmış Dikdörtgen 9"/>
          <p:cNvSpPr/>
          <p:nvPr/>
        </p:nvSpPr>
        <p:spPr>
          <a:xfrm>
            <a:off x="140015" y="3428816"/>
            <a:ext cx="2124669" cy="792088"/>
          </a:xfrm>
          <a:prstGeom prst="roundRect">
            <a:avLst/>
          </a:prstGeom>
          <a:solidFill>
            <a:srgbClr val="CCFF3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 b="1" dirty="0" smtClean="0">
              <a:solidFill>
                <a:schemeClr val="tx1"/>
              </a:solidFill>
              <a:latin typeface="Comic Sans MS"/>
              <a:cs typeface="Comic Sans MS"/>
            </a:endParaRPr>
          </a:p>
          <a:p>
            <a:pPr algn="ctr"/>
            <a:r>
              <a:rPr lang="tr-TR" sz="2400" b="1" dirty="0" smtClean="0">
                <a:solidFill>
                  <a:schemeClr val="tx1"/>
                </a:solidFill>
                <a:latin typeface="Comic Sans MS"/>
                <a:cs typeface="Comic Sans MS"/>
              </a:rPr>
              <a:t>Akıllı</a:t>
            </a:r>
            <a:endParaRPr lang="tr-TR" sz="2400" b="1" dirty="0">
              <a:solidFill>
                <a:schemeClr val="tx1"/>
              </a:solidFill>
              <a:latin typeface="Comic Sans MS"/>
              <a:cs typeface="Comic Sans MS"/>
            </a:endParaRPr>
          </a:p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1" name="Yuvarlatılmış Dikdörtgen 10"/>
          <p:cNvSpPr/>
          <p:nvPr/>
        </p:nvSpPr>
        <p:spPr>
          <a:xfrm>
            <a:off x="6297834" y="548680"/>
            <a:ext cx="2124669" cy="792088"/>
          </a:xfrm>
          <a:prstGeom prst="roundRect">
            <a:avLst/>
          </a:prstGeom>
          <a:solidFill>
            <a:srgbClr val="FF66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  <a:latin typeface="Comic Sans MS"/>
                <a:cs typeface="Comic Sans MS"/>
              </a:rPr>
              <a:t>Özgür</a:t>
            </a:r>
            <a:endParaRPr lang="tr-TR" sz="2400" dirty="0">
              <a:solidFill>
                <a:schemeClr val="tx1"/>
              </a:solidFill>
            </a:endParaRPr>
          </a:p>
        </p:txBody>
      </p:sp>
      <p:sp>
        <p:nvSpPr>
          <p:cNvPr id="12" name="Yuvarlatılmış Dikdörtgen 11"/>
          <p:cNvSpPr/>
          <p:nvPr/>
        </p:nvSpPr>
        <p:spPr>
          <a:xfrm>
            <a:off x="3509302" y="4139630"/>
            <a:ext cx="2124669" cy="792088"/>
          </a:xfrm>
          <a:prstGeom prst="roundRect">
            <a:avLst/>
          </a:prstGeom>
          <a:solidFill>
            <a:srgbClr val="C894D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  <a:latin typeface="Comic Sans MS"/>
                <a:cs typeface="Comic Sans MS"/>
              </a:rPr>
              <a:t>Ergen</a:t>
            </a:r>
            <a:endParaRPr lang="tr-TR" sz="2400" dirty="0">
              <a:solidFill>
                <a:schemeClr val="tx1"/>
              </a:solidFill>
            </a:endParaRPr>
          </a:p>
        </p:txBody>
      </p:sp>
      <p:sp>
        <p:nvSpPr>
          <p:cNvPr id="13" name="Yuvarlatılmış Dikdörtgen 12"/>
          <p:cNvSpPr/>
          <p:nvPr/>
        </p:nvSpPr>
        <p:spPr>
          <a:xfrm>
            <a:off x="6483035" y="3161526"/>
            <a:ext cx="2124669" cy="792088"/>
          </a:xfrm>
          <a:prstGeom prst="roundRect">
            <a:avLst/>
          </a:prstGeom>
          <a:solidFill>
            <a:srgbClr val="FFC000">
              <a:alpha val="92941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  <a:latin typeface="Comic Sans MS"/>
                <a:cs typeface="Comic Sans MS"/>
              </a:rPr>
              <a:t>Zengin</a:t>
            </a:r>
            <a:endParaRPr lang="tr-TR" sz="2400" dirty="0">
              <a:solidFill>
                <a:schemeClr val="tx1"/>
              </a:solidFill>
            </a:endParaRPr>
          </a:p>
        </p:txBody>
      </p:sp>
      <p:sp>
        <p:nvSpPr>
          <p:cNvPr id="14" name="Sağ Ayraç 13"/>
          <p:cNvSpPr/>
          <p:nvPr/>
        </p:nvSpPr>
        <p:spPr>
          <a:xfrm rot="5400000">
            <a:off x="4222156" y="890428"/>
            <a:ext cx="827511" cy="8496943"/>
          </a:xfrm>
          <a:prstGeom prst="rightBrace">
            <a:avLst>
              <a:gd name="adj1" fmla="val 8333"/>
              <a:gd name="adj2" fmla="val 50907"/>
            </a:avLst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1834232" y="5733256"/>
            <a:ext cx="5544616" cy="50405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</a:rPr>
              <a:t>o</a:t>
            </a:r>
            <a:r>
              <a:rPr lang="tr-TR" sz="2400" b="1" dirty="0" smtClean="0">
                <a:solidFill>
                  <a:schemeClr val="tx1"/>
                </a:solidFill>
              </a:rPr>
              <a:t>lanlar verirler.</a:t>
            </a:r>
            <a:endParaRPr lang="tr-TR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77602" y="476672"/>
            <a:ext cx="8229600" cy="432048"/>
          </a:xfrm>
        </p:spPr>
        <p:txBody>
          <a:bodyPr>
            <a:no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Zekât Nelerden Verilir?</a:t>
            </a:r>
            <a:r>
              <a:rPr lang="tr-TR" sz="3200" b="1" dirty="0" smtClean="0">
                <a:solidFill>
                  <a:srgbClr val="FF0000"/>
                </a:solidFill>
              </a:rPr>
              <a:t/>
            </a:r>
            <a:br>
              <a:rPr lang="tr-TR" sz="3200" b="1" dirty="0" smtClean="0">
                <a:solidFill>
                  <a:srgbClr val="FF0000"/>
                </a:solidFill>
              </a:rPr>
            </a:br>
            <a:endParaRPr lang="tr-TR" sz="3200" dirty="0">
              <a:solidFill>
                <a:srgbClr val="FF0000"/>
              </a:solidFill>
            </a:endParaRPr>
          </a:p>
        </p:txBody>
      </p:sp>
      <p:pic>
        <p:nvPicPr>
          <p:cNvPr id="11266" name="Picture 2" descr="http://img03.blogcu.com/images/y/o/l/yolcurehberi/hayvan.php_1244041477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997" y="4309532"/>
            <a:ext cx="2412264" cy="210375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8" name="Picture 4" descr="http://images.habervitrini.com/haber_resim/179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2722" y="1571654"/>
            <a:ext cx="2124979" cy="19593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72" name="Picture 8" descr="http://www.finansgundem.com/haber_resim/img_46_alti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50082" y="1513150"/>
            <a:ext cx="2857500" cy="20002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74" name="Picture 10" descr="http://t3.gstatic.com/images?q=tbn:ANd9GcTwaoCWAqqjRhrUiWDSovKoK9Vv_IUwBzW6997bl9u3WDruBjhw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29034" y="4474023"/>
            <a:ext cx="2047222" cy="18968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76" name="Picture 12" descr="http://t1.gstatic.com/images?q=tbn:ANd9GcQd0j5Ok-x2kCnV5FXQOrJk-lMm0L6IC0bpSJrBg5jKTVUA26Fp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94320" y="4552896"/>
            <a:ext cx="2345266" cy="17936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http://www.kaliteliresimler.com/data/media/4999/burday_tarlase__burday_bayuaklare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97701" y="4701304"/>
            <a:ext cx="2316560" cy="171766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uvarlatılmış Dikdörtgen 2"/>
          <p:cNvSpPr/>
          <p:nvPr/>
        </p:nvSpPr>
        <p:spPr>
          <a:xfrm>
            <a:off x="5173073" y="3787824"/>
            <a:ext cx="1293405" cy="559693"/>
          </a:xfrm>
          <a:prstGeom prst="roundRect">
            <a:avLst/>
          </a:prstGeom>
          <a:solidFill>
            <a:srgbClr val="663300">
              <a:alpha val="4705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deveden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8" name="Yuvarlatılmış Dikdörtgen 17"/>
          <p:cNvSpPr/>
          <p:nvPr/>
        </p:nvSpPr>
        <p:spPr>
          <a:xfrm>
            <a:off x="5004048" y="1106756"/>
            <a:ext cx="1293301" cy="375295"/>
          </a:xfrm>
          <a:prstGeom prst="roundRect">
            <a:avLst/>
          </a:prstGeom>
          <a:solidFill>
            <a:srgbClr val="CCE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paradan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9" name="Yuvarlatılmış Dikdörtgen 18"/>
          <p:cNvSpPr/>
          <p:nvPr/>
        </p:nvSpPr>
        <p:spPr>
          <a:xfrm>
            <a:off x="641210" y="1047024"/>
            <a:ext cx="1338502" cy="435027"/>
          </a:xfrm>
          <a:prstGeom prst="roundRect">
            <a:avLst/>
          </a:prstGeom>
          <a:solidFill>
            <a:srgbClr val="FFC000">
              <a:alpha val="7803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altından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20" name="Yuvarlatılmış Dikdörtgen 19"/>
          <p:cNvSpPr/>
          <p:nvPr/>
        </p:nvSpPr>
        <p:spPr>
          <a:xfrm>
            <a:off x="414572" y="3679784"/>
            <a:ext cx="1728192" cy="559106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Küçükbaş hayvanlardan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21" name="Yuvarlatılmış Dikdörtgen 20"/>
          <p:cNvSpPr/>
          <p:nvPr/>
        </p:nvSpPr>
        <p:spPr>
          <a:xfrm>
            <a:off x="2671657" y="3696805"/>
            <a:ext cx="1756328" cy="650712"/>
          </a:xfrm>
          <a:prstGeom prst="round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Büyükbaş hayvanlardan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22" name="Yuvarlatılmış Dikdörtgen 21"/>
          <p:cNvSpPr/>
          <p:nvPr/>
        </p:nvSpPr>
        <p:spPr>
          <a:xfrm>
            <a:off x="6991761" y="1076001"/>
            <a:ext cx="1861696" cy="436806"/>
          </a:xfrm>
          <a:prstGeom prst="roundRect">
            <a:avLst/>
          </a:prstGeom>
          <a:solidFill>
            <a:srgbClr val="996633">
              <a:alpha val="67843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Gayri menkulden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23" name="Yuvarlatılmış Dikdörtgen 22"/>
          <p:cNvSpPr/>
          <p:nvPr/>
        </p:nvSpPr>
        <p:spPr>
          <a:xfrm>
            <a:off x="7164288" y="3835456"/>
            <a:ext cx="1705153" cy="638567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Tarım ürünlerinden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24" name="Yuvarlatılmış Dikdörtgen 23"/>
          <p:cNvSpPr/>
          <p:nvPr/>
        </p:nvSpPr>
        <p:spPr>
          <a:xfrm>
            <a:off x="2843808" y="1137855"/>
            <a:ext cx="1314518" cy="37529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gümüşten</a:t>
            </a:r>
            <a:endParaRPr lang="tr-TR" b="1" dirty="0">
              <a:solidFill>
                <a:schemeClr val="tx1"/>
              </a:solidFill>
            </a:endParaRPr>
          </a:p>
        </p:txBody>
      </p:sp>
      <p:pic>
        <p:nvPicPr>
          <p:cNvPr id="1030" name="Picture 6" descr="http://i.milliyet.com.tr/YeniAnaResim/2011/02/23/fft99_mf1163315.Jpe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70139" y="1682757"/>
            <a:ext cx="2224328" cy="166103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tr3d.com/up/galeri/saf/_proje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8092"/>
          <a:stretch/>
        </p:blipFill>
        <p:spPr bwMode="auto">
          <a:xfrm>
            <a:off x="6730957" y="1603593"/>
            <a:ext cx="2305539" cy="181419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48914"/>
          </a:xfrm>
        </p:spPr>
        <p:txBody>
          <a:bodyPr>
            <a:normAutofit fontScale="90000"/>
          </a:bodyPr>
          <a:lstStyle/>
          <a:p>
            <a:r>
              <a:rPr lang="tr-TR" sz="31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Zekâtı Kimlere, Nasıl Vermeliyiz?</a:t>
            </a:r>
            <a:br>
              <a:rPr lang="tr-TR" sz="3100" b="1" dirty="0" smtClean="0">
                <a:solidFill>
                  <a:srgbClr val="FF0000"/>
                </a:solidFill>
                <a:latin typeface="Comic Sans MS"/>
                <a:cs typeface="Comic Sans MS"/>
              </a:rPr>
            </a:br>
            <a:endParaRPr lang="tr-TR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251520" y="1268760"/>
            <a:ext cx="4392488" cy="5328592"/>
          </a:xfrm>
          <a:solidFill>
            <a:srgbClr val="FFFF00"/>
          </a:solidFill>
        </p:spPr>
        <p:txBody>
          <a:bodyPr>
            <a:normAutofit fontScale="25000" lnSpcReduction="20000"/>
          </a:bodyPr>
          <a:lstStyle/>
          <a:p>
            <a:endParaRPr lang="tr-TR" sz="2200" dirty="0" smtClean="0">
              <a:latin typeface="Tempus Sans ITC" pitchFamily="82" charset="0"/>
            </a:endParaRPr>
          </a:p>
          <a:p>
            <a:r>
              <a:rPr lang="tr-TR" sz="7200" b="1" dirty="0" smtClean="0">
                <a:latin typeface="Comic Sans MS" panose="030F0702030302020204" pitchFamily="66" charset="0"/>
                <a:cs typeface="Comic Sans MS"/>
              </a:rPr>
              <a:t>Yoksullara</a:t>
            </a:r>
          </a:p>
          <a:p>
            <a:endParaRPr lang="tr-TR" sz="7200" b="1" dirty="0" smtClean="0">
              <a:latin typeface="Comic Sans MS" panose="030F0702030302020204" pitchFamily="66" charset="0"/>
              <a:cs typeface="Comic Sans MS"/>
            </a:endParaRPr>
          </a:p>
          <a:p>
            <a:r>
              <a:rPr lang="tr-TR" sz="7200" b="1" dirty="0" smtClean="0">
                <a:latin typeface="Comic Sans MS" panose="030F0702030302020204" pitchFamily="66" charset="0"/>
                <a:cs typeface="Comic Sans MS"/>
              </a:rPr>
              <a:t>Düşkünlere</a:t>
            </a:r>
          </a:p>
          <a:p>
            <a:pPr marL="0" indent="0">
              <a:buNone/>
            </a:pPr>
            <a:r>
              <a:rPr lang="tr-TR" sz="7200" b="1" dirty="0" smtClean="0">
                <a:latin typeface="Comic Sans MS" panose="030F0702030302020204" pitchFamily="66" charset="0"/>
                <a:cs typeface="Comic Sans MS"/>
              </a:rPr>
              <a:t> </a:t>
            </a:r>
          </a:p>
          <a:p>
            <a:r>
              <a:rPr lang="tr-TR" sz="7200" b="1" dirty="0">
                <a:latin typeface="Comic Sans MS" panose="030F0702030302020204" pitchFamily="66" charset="0"/>
                <a:cs typeface="Comic Sans MS"/>
              </a:rPr>
              <a:t>Ç</a:t>
            </a:r>
            <a:r>
              <a:rPr lang="tr-TR" sz="7200" b="1" dirty="0" smtClean="0">
                <a:latin typeface="Comic Sans MS" panose="030F0702030302020204" pitchFamily="66" charset="0"/>
                <a:cs typeface="Comic Sans MS"/>
              </a:rPr>
              <a:t>alışamayacak kadar hasta, yaşlı ve hiçbir geliri olmayanlara</a:t>
            </a:r>
          </a:p>
          <a:p>
            <a:endParaRPr lang="tr-TR" sz="7200" b="1" dirty="0" smtClean="0">
              <a:latin typeface="Comic Sans MS" panose="030F0702030302020204" pitchFamily="66" charset="0"/>
              <a:cs typeface="Comic Sans MS"/>
            </a:endParaRPr>
          </a:p>
          <a:p>
            <a:r>
              <a:rPr lang="tr-TR" sz="7200" b="1" dirty="0" smtClean="0">
                <a:latin typeface="Comic Sans MS" panose="030F0702030302020204" pitchFamily="66" charset="0"/>
                <a:cs typeface="Comic Sans MS"/>
              </a:rPr>
              <a:t>Borçlulara</a:t>
            </a:r>
          </a:p>
          <a:p>
            <a:endParaRPr lang="tr-TR" sz="7200" b="1" dirty="0" smtClean="0">
              <a:latin typeface="Comic Sans MS" panose="030F0702030302020204" pitchFamily="66" charset="0"/>
              <a:cs typeface="Comic Sans MS"/>
            </a:endParaRPr>
          </a:p>
          <a:p>
            <a:r>
              <a:rPr lang="tr-TR" sz="7200" b="1" dirty="0" smtClean="0">
                <a:latin typeface="Comic Sans MS" panose="030F0702030302020204" pitchFamily="66" charset="0"/>
                <a:cs typeface="Comic Sans MS"/>
              </a:rPr>
              <a:t>Yolda kalmışlara </a:t>
            </a:r>
          </a:p>
          <a:p>
            <a:endParaRPr lang="tr-TR" sz="7200" b="1" dirty="0" smtClean="0">
              <a:latin typeface="Comic Sans MS" panose="030F0702030302020204" pitchFamily="66" charset="0"/>
              <a:cs typeface="Comic Sans MS"/>
            </a:endParaRPr>
          </a:p>
          <a:p>
            <a:r>
              <a:rPr lang="tr-TR" sz="7200" b="1" dirty="0" smtClean="0">
                <a:latin typeface="Comic Sans MS" panose="030F0702030302020204" pitchFamily="66" charset="0"/>
                <a:cs typeface="Comic Sans MS"/>
              </a:rPr>
              <a:t>Özgürlüğünü yitirmiş olanlara</a:t>
            </a:r>
          </a:p>
          <a:p>
            <a:endParaRPr lang="tr-TR" sz="7200" b="1" dirty="0">
              <a:latin typeface="Comic Sans MS" panose="030F0702030302020204" pitchFamily="66" charset="0"/>
              <a:cs typeface="Comic Sans MS"/>
            </a:endParaRPr>
          </a:p>
          <a:p>
            <a:r>
              <a:rPr lang="tr-TR" sz="7200" b="1" dirty="0">
                <a:latin typeface="Comic Sans MS" panose="030F0702030302020204" pitchFamily="66" charset="0"/>
                <a:cs typeface="Comic Sans MS"/>
              </a:rPr>
              <a:t>Kalbi </a:t>
            </a:r>
            <a:r>
              <a:rPr lang="tr-TR" sz="7200" b="1" dirty="0" smtClean="0">
                <a:latin typeface="Comic Sans MS" panose="030F0702030302020204" pitchFamily="66" charset="0"/>
                <a:cs typeface="Comic Sans MS"/>
              </a:rPr>
              <a:t>İslam’a ısındırılmak </a:t>
            </a:r>
          </a:p>
          <a:p>
            <a:pPr marL="0" indent="0">
              <a:buNone/>
            </a:pPr>
            <a:r>
              <a:rPr lang="tr-TR" sz="7200" b="1" dirty="0">
                <a:latin typeface="Comic Sans MS" panose="030F0702030302020204" pitchFamily="66" charset="0"/>
                <a:cs typeface="Comic Sans MS"/>
              </a:rPr>
              <a:t> </a:t>
            </a:r>
            <a:r>
              <a:rPr lang="tr-TR" sz="7200" b="1" dirty="0" smtClean="0">
                <a:latin typeface="Comic Sans MS" panose="030F0702030302020204" pitchFamily="66" charset="0"/>
                <a:cs typeface="Comic Sans MS"/>
              </a:rPr>
              <a:t>   istenenlere</a:t>
            </a:r>
          </a:p>
          <a:p>
            <a:pPr marL="0" indent="0">
              <a:buNone/>
            </a:pPr>
            <a:endParaRPr lang="tr-TR" sz="7200" b="1" dirty="0">
              <a:latin typeface="Comic Sans MS" panose="030F0702030302020204" pitchFamily="66" charset="0"/>
              <a:cs typeface="Comic Sans MS"/>
            </a:endParaRPr>
          </a:p>
          <a:p>
            <a:r>
              <a:rPr lang="tr-TR" sz="7200" b="1" dirty="0">
                <a:latin typeface="Comic Sans MS" panose="030F0702030302020204" pitchFamily="66" charset="0"/>
                <a:cs typeface="Comic Sans MS"/>
              </a:rPr>
              <a:t>Allah yolunda </a:t>
            </a:r>
            <a:r>
              <a:rPr lang="tr-TR" sz="7200" b="1" dirty="0" smtClean="0">
                <a:latin typeface="Comic Sans MS" panose="030F0702030302020204" pitchFamily="66" charset="0"/>
                <a:cs typeface="Comic Sans MS"/>
              </a:rPr>
              <a:t>çalışanlara</a:t>
            </a:r>
          </a:p>
          <a:p>
            <a:endParaRPr lang="tr-TR" sz="7200" b="1" dirty="0">
              <a:latin typeface="Comic Sans MS" panose="030F0702030302020204" pitchFamily="66" charset="0"/>
              <a:cs typeface="Comic Sans MS"/>
            </a:endParaRPr>
          </a:p>
          <a:p>
            <a:r>
              <a:rPr lang="tr-TR" sz="7200" b="1" dirty="0" smtClean="0">
                <a:latin typeface="Comic Sans MS" panose="030F0702030302020204" pitchFamily="66" charset="0"/>
                <a:cs typeface="Comic Sans MS"/>
              </a:rPr>
              <a:t>Zekât memurlarına </a:t>
            </a:r>
          </a:p>
          <a:p>
            <a:endParaRPr lang="tr-TR" sz="2400" b="1" dirty="0"/>
          </a:p>
          <a:p>
            <a:pPr marL="0" indent="0">
              <a:buNone/>
            </a:pPr>
            <a:endParaRPr lang="tr-TR" sz="2200" b="1" dirty="0" smtClean="0">
              <a:latin typeface="Comic Sans MS"/>
              <a:cs typeface="Comic Sans MS"/>
            </a:endParaRPr>
          </a:p>
          <a:p>
            <a:endParaRPr lang="tr-TR" sz="2400" b="1" dirty="0" smtClean="0">
              <a:latin typeface="Comic Sans MS"/>
              <a:cs typeface="Comic Sans MS"/>
            </a:endParaRPr>
          </a:p>
          <a:p>
            <a:pPr>
              <a:buNone/>
            </a:pPr>
            <a:endParaRPr lang="tr-TR" b="1" dirty="0"/>
          </a:p>
        </p:txBody>
      </p:sp>
      <p:sp>
        <p:nvSpPr>
          <p:cNvPr id="5" name="4 İçerik Yer Tutucusu"/>
          <p:cNvSpPr>
            <a:spLocks noGrp="1"/>
          </p:cNvSpPr>
          <p:nvPr>
            <p:ph sz="half" idx="2"/>
          </p:nvPr>
        </p:nvSpPr>
        <p:spPr>
          <a:xfrm>
            <a:off x="4644008" y="1337929"/>
            <a:ext cx="4248472" cy="5259055"/>
          </a:xfrm>
          <a:solidFill>
            <a:schemeClr val="tx1"/>
          </a:solidFill>
        </p:spPr>
        <p:txBody>
          <a:bodyPr>
            <a:normAutofit fontScale="25000" lnSpcReduction="20000"/>
          </a:bodyPr>
          <a:lstStyle/>
          <a:p>
            <a:pPr>
              <a:buFont typeface="Wingdings" pitchFamily="2" charset="2"/>
              <a:buChar char="Ø"/>
            </a:pPr>
            <a:endParaRPr lang="tr-TR" sz="2400" b="1" dirty="0" smtClean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tr-TR" sz="2400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tr-TR" sz="2400" b="1" dirty="0" smtClean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tr-TR" sz="2400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tr-TR" sz="2400" b="1" dirty="0" smtClean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tr-TR" sz="2400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tr-TR" sz="2400" b="1" dirty="0" smtClean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tr-TR" sz="2400" b="1" dirty="0" smtClean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tr-TR" sz="7200" b="1" dirty="0" smtClean="0">
                <a:solidFill>
                  <a:srgbClr val="FFC000"/>
                </a:solidFill>
                <a:latin typeface="Comic Sans MS"/>
                <a:cs typeface="Comic Sans MS"/>
              </a:rPr>
              <a:t>Allah’ın rızasını kazanmak niyetiyle,</a:t>
            </a:r>
          </a:p>
          <a:p>
            <a:pPr>
              <a:buFont typeface="Wingdings" pitchFamily="2" charset="2"/>
              <a:buChar char="Ø"/>
            </a:pPr>
            <a:endParaRPr lang="tr-TR" sz="7200" b="1" dirty="0" smtClean="0">
              <a:solidFill>
                <a:srgbClr val="FFC000"/>
              </a:solidFill>
              <a:latin typeface="Comic Sans MS"/>
              <a:cs typeface="Comic Sans MS"/>
            </a:endParaRPr>
          </a:p>
          <a:p>
            <a:pPr>
              <a:buFont typeface="Wingdings" pitchFamily="2" charset="2"/>
              <a:buChar char="Ø"/>
            </a:pPr>
            <a:r>
              <a:rPr lang="tr-TR" sz="7200" b="1" dirty="0" smtClean="0">
                <a:solidFill>
                  <a:srgbClr val="FFC000"/>
                </a:solidFill>
                <a:latin typeface="Comic Sans MS"/>
                <a:cs typeface="Comic Sans MS"/>
              </a:rPr>
              <a:t>Akraba ve komşulardan yoksul olanlara öncelik vererek,</a:t>
            </a:r>
          </a:p>
          <a:p>
            <a:pPr>
              <a:buFont typeface="Wingdings" pitchFamily="2" charset="2"/>
              <a:buChar char="Ø"/>
            </a:pPr>
            <a:endParaRPr lang="tr-TR" sz="7200" b="1" dirty="0" smtClean="0">
              <a:solidFill>
                <a:srgbClr val="FFC000"/>
              </a:solidFill>
              <a:latin typeface="Comic Sans MS"/>
              <a:cs typeface="Comic Sans MS"/>
            </a:endParaRPr>
          </a:p>
          <a:p>
            <a:pPr>
              <a:buFont typeface="Wingdings" pitchFamily="2" charset="2"/>
              <a:buChar char="Ø"/>
            </a:pPr>
            <a:r>
              <a:rPr lang="tr-TR" sz="7200" b="1" dirty="0">
                <a:solidFill>
                  <a:srgbClr val="FFC000"/>
                </a:solidFill>
                <a:latin typeface="Comic Sans MS"/>
                <a:cs typeface="Comic Sans MS"/>
              </a:rPr>
              <a:t>Malın iyisinden </a:t>
            </a:r>
            <a:r>
              <a:rPr lang="tr-TR" sz="7200" b="1" dirty="0" smtClean="0">
                <a:solidFill>
                  <a:srgbClr val="FFC000"/>
                </a:solidFill>
                <a:latin typeface="Comic Sans MS"/>
                <a:cs typeface="Comic Sans MS"/>
              </a:rPr>
              <a:t>seçerek,</a:t>
            </a:r>
          </a:p>
          <a:p>
            <a:pPr>
              <a:buFont typeface="Wingdings" pitchFamily="2" charset="2"/>
              <a:buChar char="Ø"/>
            </a:pPr>
            <a:endParaRPr lang="tr-TR" sz="7200" b="1" dirty="0">
              <a:solidFill>
                <a:srgbClr val="FFC000"/>
              </a:solidFill>
              <a:latin typeface="Comic Sans MS"/>
              <a:cs typeface="Comic Sans MS"/>
            </a:endParaRPr>
          </a:p>
          <a:p>
            <a:pPr>
              <a:buFont typeface="Wingdings" pitchFamily="2" charset="2"/>
              <a:buChar char="Ø"/>
            </a:pPr>
            <a:r>
              <a:rPr lang="tr-TR" sz="7200" b="1" dirty="0" smtClean="0">
                <a:solidFill>
                  <a:srgbClr val="FFC000"/>
                </a:solidFill>
                <a:latin typeface="Comic Sans MS"/>
                <a:cs typeface="Comic Sans MS"/>
              </a:rPr>
              <a:t>Kişi onurunu zedelemeden</a:t>
            </a:r>
          </a:p>
          <a:p>
            <a:pPr>
              <a:buFont typeface="Wingdings" pitchFamily="2" charset="2"/>
              <a:buChar char="Ø"/>
            </a:pPr>
            <a:endParaRPr lang="tr-TR" sz="4200" b="1" dirty="0" smtClean="0">
              <a:solidFill>
                <a:srgbClr val="FFC000"/>
              </a:solidFill>
              <a:latin typeface="Comic Sans MS"/>
              <a:cs typeface="Comic Sans MS"/>
            </a:endParaRPr>
          </a:p>
          <a:p>
            <a:pPr>
              <a:buFont typeface="Wingdings" pitchFamily="2" charset="2"/>
              <a:buChar char="Ø"/>
            </a:pPr>
            <a:endParaRPr lang="tr-TR" sz="2400" b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10" name="9 Aşağı Ok"/>
          <p:cNvSpPr/>
          <p:nvPr/>
        </p:nvSpPr>
        <p:spPr>
          <a:xfrm rot="19594306">
            <a:off x="5378844" y="774571"/>
            <a:ext cx="483122" cy="489651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Aşağı Ok"/>
          <p:cNvSpPr/>
          <p:nvPr/>
        </p:nvSpPr>
        <p:spPr>
          <a:xfrm rot="1536423">
            <a:off x="2786290" y="799717"/>
            <a:ext cx="488037" cy="455098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  <p:bldP spid="5" grpId="0" build="p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SUS\Desktop\Ekran Alıntısı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8640960" cy="63282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marsahcagdas.com/wp-content/gallery/arka-plan/basakla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</p:spPr>
      </p:pic>
      <p:sp>
        <p:nvSpPr>
          <p:cNvPr id="4" name="3 Metin kutusu"/>
          <p:cNvSpPr txBox="1"/>
          <p:nvPr/>
        </p:nvSpPr>
        <p:spPr>
          <a:xfrm>
            <a:off x="2339752" y="1556792"/>
            <a:ext cx="4896544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 smtClean="0"/>
          </a:p>
          <a:p>
            <a:pPr algn="ctr"/>
            <a:r>
              <a:rPr lang="tr-TR" sz="2400" b="1" dirty="0" smtClean="0">
                <a:latin typeface="Consolas" pitchFamily="49" charset="0"/>
                <a:cs typeface="Consolas" pitchFamily="49" charset="0"/>
              </a:rPr>
              <a:t>“Mallarını Allah yolunda harcayanların durumu 7 başak bitiren ve her bir başakta 100 tane bitiren bir tohum gibidir. Allah dilediğine kat kat verir. Allah </a:t>
            </a:r>
            <a:r>
              <a:rPr lang="tr-TR" sz="2400" b="1" dirty="0" err="1" smtClean="0">
                <a:latin typeface="Consolas" pitchFamily="49" charset="0"/>
                <a:cs typeface="Consolas" pitchFamily="49" charset="0"/>
              </a:rPr>
              <a:t>lütfu</a:t>
            </a:r>
            <a:r>
              <a:rPr lang="tr-TR" sz="2400" b="1" dirty="0" smtClean="0">
                <a:latin typeface="Consolas" pitchFamily="49" charset="0"/>
                <a:cs typeface="Consolas" pitchFamily="49" charset="0"/>
              </a:rPr>
              <a:t> geniş olandır, hakkıyla bilendir.”</a:t>
            </a:r>
          </a:p>
          <a:p>
            <a:pPr algn="ctr"/>
            <a:endParaRPr lang="tr-TR" dirty="0" smtClean="0"/>
          </a:p>
          <a:p>
            <a:r>
              <a:rPr lang="tr-TR" dirty="0" smtClean="0"/>
              <a:t>                      </a:t>
            </a:r>
            <a:r>
              <a:rPr lang="tr-TR" sz="2000" b="1" dirty="0" smtClean="0"/>
              <a:t>Bakara Suresi, 261. ayet             </a:t>
            </a:r>
            <a:endParaRPr lang="tr-T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XP\Desktop\Yardımlaşma_zekat\zekat-1-KUCU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76672"/>
            <a:ext cx="7992888" cy="5904656"/>
          </a:xfrm>
          <a:prstGeom prst="rect">
            <a:avLst/>
          </a:prstGeom>
          <a:noFill/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4. Toplumsal Dayanışma İbadeti Olarak Sadaka</a:t>
            </a:r>
            <a:endParaRPr lang="tr-TR" sz="3200" b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6146" name="AutoShape 2" descr="data:image/jpeg;base64,/9j/4AAQSkZJRgABAQAAAQABAAD/2wCEAAkGBxQTEhUUExQWFhUXGBsYFxcYGBsXFxoZGhgcHBkcGxwYHSggHBwlGxwaITEhJSkrLi4wFyAzODMtNygtLisBCgoKDg0OGhAQGiwkHyQsLCw0LCwsLCwsLCwsLCwsLCwsLCwsLCwsLCwsLCwsLCwsLCwsLCwsLCwsLCwsLCwsLP/AABEIAREAuQMBIgACEQEDEQH/xAAcAAACAwEBAQEAAAAAAAAAAAAFBgMEBwACAQj/xABHEAABAgQDBAYGBggGAQUAAAABAhEAAyExBBJBBSJRYQYTMnGBkQcUI0KhsVKSwdHS8BYzU2JygsLhJENzorLxFQg0Y5PD/8QAGQEAAwEBAQAAAAAAAAAAAAAAAAECAwQF/8QAKREAAgICAgECBQUBAAAAAAAAAAECEQMxEiFBIjIEE1FxoWGBkcHwI//aAAwDAQACEQMRAD8A0fpT0km4eeiVLTLIUjOSvN9Ihgx5RSldKcSfdkeS/wAUUPSEf8bJr/k//pFXCLpF8erJb7D6ekWJ4SPqr/FEsvbeKP7Afyr/ABwIQqLmHFIlhYSG1MVxkfUX+OPX/kcVxkfUX+OIkRKEGJ7KPaMbiiWeR9Rf44lE7F/Sw/1F/jjpIqe6LIejmJtgQdbi/p4f6kz8cfOtxdWXh6f/ABzPxxaQiPaU0MLkwKXW4v6WH+pM/HH3rMWz5sP9SZ+OLYj0274wcmAJ2htDFSkFZOHLNTIsXP8AHAodKcV9GR5L/FBfpKPYHmpP2wpxnOcloaQSPS3EuBlkV5L/ABQTwW1sVM/YD+RZ/rhUbfTDXsVPyilN0ItjEYv6WH+ov8cfDisXxkfUX+OLmWMw6VYzGr2gZMnErRKKmISWypSwUxSxuXq+sDmwo0Tr8Wz5sP8AUX+OKWJ2/Ml9vEYNPIu/l1jxl+zMNIxKApeOnTl5VKKQhakulBUxWpLWHH5xLsPZGDmMjLiFTAFZipQTLC0oKyCM9RTRJjRQytXQrX1HjEdPEoviMOf4ZM4/HM3xgPifSuUlk9Uo80lPymE/CBOD2XhJc4SPVULUjqhMmLW1VpSosMhdgrUiKeBx5SuZKlyJGdwQWXMUVLHZyumtqDjC4ZPr+Bj70M6aTsZiDKXLQlIl5yU5wXLZe1SoJPhDzCb0Xw5GIWvRS5iU7uXdQEte9Sa+GkOUOKaXbsDLvSYsjaOGAscPMfvExJHweIMAecX/AEjYbPjZJHuSFHv3iCPt8IFYGjRul6SXsNSoI4c8oFyNIKyO+JaAuSjHYjFIQHXMQn+JQT8zHSW4whekDCS+smTigEolZnKEzOyHcpUQFAMSxMZO/Ax42dtzDTZnVSp8uZMYnKhQUWDP2aawaSg8Izj0fzgZgUklutmJB6qXLorDypoSyFGjEqf94jSNHctfU/ZA40MkEovHtKbiPCDWPgMSBIEDjHotaPCTQxyoQAvpOR1I/jHyVCrk5/n4Qy9Kf1I/1B/xXCwDQxlk2UiNCTnEN+yZdL6Qo4b9Z3Q47NfLFrQmEEoFKxl21MSUzcTPy5kokT1k58pDhRYbpqWAB0jT1LYE8AT5B4yraCetk4yUlQC1y5cmqZhAKyS+4hV3anERriVyEwL0MxDYeYZeHly0iWSnNMmLVUpRVsoYgkU4wQ6HzZ80zWl4aWooWpJSmaohWdABdcw3cxfwfRibh8P1a3zKySxllrNSp/eCdUjzgpsbYy8CEqWlaypSEAJQHLkk++dWj0G4casxp3oAYfFz/WcTvymSZyVKTJQFqMuWqWCVX7QA7qQI6PYvGLxKM+MnZTiEJyoIlpy9YHohhUPDZN6NTJEuctXWkzVEbstJLzJucsOtrw8Y+7I6EqkNNUZisoUQMqEnMQQP8xVifhHNJI1GHoPLIlYcklRmdfMdRcstbpHcEsB3Q5wv7Lwwlqw0sOyJRSHvRKB5wwRihmcekZ/W5Tfsf6zAKWpjB30jH/Fy/wDR/rMAkmgjoS9KIYYwpdoMSTAPAqtByRpEyQFyXCx0slpK1hdEGSrOWc5ckzMwGrCGqWYVumHbqWeSQ5LB2mAO9POMvK+5Xg8dClYUKQMOVFPX5QCkgucC6C5Wf8lFaX0esaBlLRl/QBa+sl5lB+sl2Uk0OCnhVEFu2lBfwtGoSzzPnDybEiRCTH0SzH3KY9JRGZR8TLNY4IMeskdlpCAB9LB7JH8f9JhY0MMnS3sS/wCM/KFwqMZT2UtHjAjfMOmA7MJ+zBvm14dsGd0RfhCItpLaTMP7iviG+2E7Y0oqKrgKnioJTREkmhH74ENvSBbYdfPKP9whFwmHSiTMmWb1mcS/7Nh5axvgVyJei7L6XJnSUzRg8YHUwSuYtK3SBvAuWAfxflHyf0sCpaV+pYyq1JSkzJgW6W3wbhNSOfgIzlOGIwUhKpk0qPWLzOvUISPfs6SRe54xDisORhcOM66dap1LIJzTAge9YFBLcSa3fo+WyLNIm9MAuTn9Qxn6zIEKmLzEhJOcEmgBYd6hwgx0Y2ynF50+qzpCUhvarWc1yyQrufjGPLkrTg5AM1dZk1biZMdmlpAB03gst840H0MYI+rTVrmLmNMDFZJZgklnJahY9wiJxaVtDTH9I/xEs8pn9MF4FA+3ld0zhwTwgrHPHRZm/pIUPWpY4yf6zANHZiX01YrJiJI1VJV5BdfmIq4Oa6I6l7I/uQ9hPZ8MWHhb2dcQySBEzBF9Bhd6Uj2iGDuhv9x++GFAgB0nSesk6P8AiTGPkoWfRrlKkhJUayC6kBLNLxaBZaqlyOWXnGtIQYyj0eOmYU5BLyiU7Z3LTcQkdtR+kT/NyEakhVIeXYo6Lgj0Iq9aEgqUQABUmjQIm9J5aXYLIGtAPm//AHGRSsYnj7CrM6YJD+zLA1JUBZnoQ+o8xxiP9Nh+yJcsN4P32tzLCHxY6Zc6YmkrvV8hC2oxLtnpTLnGWCCgpzPmUg9oAhmU57J84pevo1LHvH2GM5wlehotbEO8f4oeZCWSITej6gahjXvh0lqpDZIJ6Uq9iBxWB8FH7oQ8WZkrATFhYLYZbhSEEHrFKCQRlYjiC76w5dN5jSk5aHfPiEhvnCV0onGXs+YlcslJTh0ES5mVT5wpgpSFAcTQ0Lc46cCFIVNubamJlyQZchXsQSOrYOVrIYIUlt3Ke8xDt7aSAmQFYeSfYSywM5DZwZhAKZupJU5eqjHrpP6vmKVdejKhCaCVNLCUlnGaXVr835RX6VYfDCeU+sLRkCJYCpBIaVLSgF0LOgc01je/92QifbW0pCZWGScGluoCgPWJoy5pkwmpcm2atnA0jVfRe3qCFS5XVS1lZymYZhziYpD5iBRgIyHpLgpXWoljEyQZcqVL30YhPYlJBIyyVBiSSxNHDxuXQ3DiVgZEpJzZEpBUkHKolIJKXAJSSbxllfpKQVSPbyu6Z/TBaBKf18rumf0wWjCOijEfT2WxeFPCTM8sweKuzJwUhBBoQC/Fw8ff/UUE+s4XM7dSu38YgZsCaDh5TO2RLcaBo3T9NEtDVs6eM+XWGmQYQdmzGXfUfOHnCznAhyEFJaoWemeJSlUoqBI3iQAVUdOg8fKGNCo6bh0KqpIJ41Cu5wxaMXsoSeiGBmInkkgpJTlyqKkh8QS3D9UpqcG4RpKBS8CJWxpQWlaQQUqBFj8SM3xgykQskk3YJUKvT3aXUJkuSlCipyHLkZWHfUt56GM4xPSWU4CVZlZnNDlD3q1WYbxY2pGy7ewCZuHnJUkKGUqAIfeTvJPeCLxk2LwKSWANSXbs0GvEMB5jvjHk0zeGirLxhmJCyaHXMp3LPUjKlLPUDTRqxTMYzS3CQ7KGZVWBzXc5Wdr98fMTJKS4JrqxBLVIB0AcaE1ozGBOIISCkEJIzOBq96F7GNoy+o2XcTi3NDokhiWJp7pYp4i9uF6KZikqUqoTaqWT3UZxwfzqHrpUo9oMSQ9Lki5NwGcNW41DRMZeagVQZRypcjV/uhuRI6+jScv1koclKpRJB0IUliOTFo1+XaMn9FkgmfMNmQBTipQPnSNaSmMbsmWxS9IM4hIAD7hprvKanOkKPTvEoOHTLWtcoLxMtlKlZwWksEshRNwC4fg2sM3TqeBNSDb2aSWJZ1ZrAE8vGFbpnK9Ym4CWhUumKWtYWsS1MmYkboW2YhLuBWmsdWLqLZm9irtnBCfjFy5eJkAmcUBKlLlL7eXL7RASSLUUXirtvYeKxOKnGTKKxMnLyqlqTMDKmHKT1ZJSwYnMzas1I9kbBxatoSZipEzJ6wmapaR1kthM6xRKkEpApqYD9GcMo7Rw/WJyqE5MxaVAggIPWKcGtgRDcmxUFulOzsTMxc5sPOZc5YQTKmZSCshBBKWIIy1fhH6Uw8oJShKeyAw7tPhH5g6AYmavaGFQmbMSFTkKUErUkFIOddAbFIMfqGTJygJGga7/AJvGWR2hpEI/Xyh+6v5JgtAhKnxEvumfDLBeJjoZhn/qCklWLwjaSlnj74hf2AMshCfogj/cYbPTmD61hm/Yq1b3xGWn1gKdM9Q5VbyIYx0qUVCq7J7se8KHWNBDls2fxMY9Ix+LQQTNSptFIS3wYw07N6WzQWXJQQ1WW3wV98TKaaCjVpRcRMkwm7O6aSFMFBcv+Ibv1kkj5QwydpIXVC0qHFJB+UZsYWkzKjvi6pUBZGI3h3j5wdUmIYz0AFAjiG84yjGSXAcWuzh/o0DUr4841aUYzPaakhRDsQTQEC1LHnTT5CMpGmMWMckqbI4LVUaAC+pdyQ3H7F+fJcgVPA0DO51vTj4wzYmYCxKmy3dQYkG7kDd00sL1YLMSjndiQoCo1dOvItYXrGkS2UCFBRZ2t2i5oauKtUvQeNhKnUODe1zXhwFfOI0ytSC7Nd3DMwexDcdYm6t9NW0Dg8ef5MEmKjQ/RLL9pPLWErUn6b/EGNQeM59EsphOLVKkjhYKa3eY0ZSXBHGM0Zy2Z90qxqPXUoKgHmJFSEjdQKOaO7U74hx3ReXjZmGxicVLHqzq6sALzqCs5OYLocw4G0MGN6GSpiysokrU7upAC/rJ8rRCejqkBglTMQzpmoY3pMY15COmOSNVZDXkzfZ/onx+EmGagyZoCJyUmXMKVFS5S0SxvpSBvqTq0Utl7P2zhVTDNGLCEyJxAUTPQVGWUoCTvJCs6kmlWSY1OYhSEBAKUMzdqSqhcdsFJtwixN2piEhOXMWILlKVpAYgsUlOh4G0WknoRlPoqxEyftEIXKw+dKJizMGHRLmoJAReUEVddcwOsb8DXj+eUA8Pt4TFoBQM5LOxBZiT2gKUBoTBYGMci7GiKWPby+6Z/TBiBCP18r+Ff9MF4I6GZJ6Y29ZkP+xOj+/GfqSkXIMaJ6XZObFSeUk/84SxhUi4B8hGi0AI6jg/zi1JlqFGeCSZSHeg7m+yL0tUuw1/NIhoAdJwpUPsMRL2KpZdEtlD3k7h+sG+cGesA0HeaRPJ2iUaZhwsD4iEuPkCts/AbQQpCkz1hAUklK1JW4cOHUCbc419E3UGM0/SEivVhPPM/wAmi1s3ayV1TmSo3MpJr3lD/GL4w8MDRxMEZj0lVkXNBO6FLaw94vV+40Yw04bHzBxPJYAP+2vnC3t1QKlks5UaPqqtKVFT4Rjli12Xj2LOOxAbKACWJJLkA0AoBqwcuaObBoXpgqWzWq/aCQ55gXp38SYObQJQASCSGcvmqGBsaFw78DzJgLOSEhiCQw0DsH4B/wA+RAt9FTK5IBBGtCWtcF+L+OjxZlhmL2+Pi3neKktxag1NuAqLvb+8W5Mu/wAwxFgOLQnYzVPRMfZTT++B5CNASYQ/RSn/AA6ydZp/4Ih6AiUZS2ejWPYoYiePTwxHtTG8VF7NlGuQA8U7p80VizH1MIAPjdjApUETFJcEDsqYmjgkO474vykskB3YM5uWF4nWI8lMXb8sRXln/ES+5fyTBiBCEgT5TfRX8kwXi46Ayv0sJJxchv2R4fT5mFFAPZYD+I3/ADWHf0mAnFSgASOpqB/GYRccmcktQJ7wL8RGi0Js+LwpHuhL2CXP3/KIzMYt8GY/KJZOKIZyTxAFPvieXOlLooU4vUDwrCaGQSsSA9H7y0XsOEzBukgjQgkeYtEc3BZKoylLUL1Hir74hWVe8QNan7IzYz2uQQd9h3/2eLEiYU9lYHIJo8fF7UTlyqRnFmAYd7qb4RVTOB7KQkcFKf4tEMBhkbbUGBI7iKed4q7WmZ1Zxl3v3c1h8fL7YDiYoO48R9hiyJwMlOViXNaHezEVfgaQpSbVMuGyhtQ5QdQTcmtDcEngGgFOnJSEpOY5uWYCpsHtpX4PF+bPBzBiQCz1CbDQv72Xv8KiMqgeAHKo7nqQS99E+biWTBLAgCxfjrSrvfSJpcynCviOFX535xVlK5gtRveNLgKiRKhQu40N++vKKYjSehWJmSpAKTQqUWI8D8occLt/6SSO6ohI6KYgDCyUjeUczhwGdai5etmsDeGEljQA/ExrCCcUYt9jNK2mhVjXhr5Ra9ZTrCQoJJqxN+ffx8YsoxCksAs8gS//ACr4PA8QrHNCkmxEe8kKcvaa09pDjiCxPgfvi5J2+gUKsh/eoPO3xjN42MOKBFx3tHzNFVG0QRcR9XiUnSvnE0BIP18r+FfyTBWA8lYM6U30Zn9MGIqOgMt9KpV61JyvWSaB6750F4UVqWwCgzaEMz9/ImG30slXrUlnbqas/wBM3bxhFUkXA5V843iuhMuiSk6pbvT8bfd3WivuhTAdx15UqI8SkOp6O1ND58IJypqFDKpjwsPAGo8Hbu1TAryl5gUlRY6pKkkH90hsvg0EU4aWaKQG0Nj4n3jc15RTJy2GUcnPxNY9ifmvU3dohoZGvZ5elR8fhT4x6lYHjUC8XcMtTWJFnPDv0pFlakmlCbUbzBH9xy1iGBXRhksxrwBoPz4xWxyUpLMGAdr35fKLeIPUoFHDkDQDV1cBzD174DYiaCHv8m1jOWjSGwbtALFWBSKMwpdiHt315WgVNmXc8LP8XodYvYulCHFQ9GfWrt+dYGYhiGULUbnwvw10eGiiWUo2qxOnf320+MTIBbQvz+299Dyiol2duWlG14tfy4R7UvslRqaANqK/L81g8B0NGCWpMtDpLFIY3d+Y+UFJM1eXtt3OL2/JgehC8gABbKBTWlLAExJKxBDAuNG4+EHfgzLipqyC6jW1a+d/CPMnEzEdlbGxckKI0c1fuePgmhnYnkCAfJRYjkCTHoLQS1iwcFLFj+6RmHlC9QE0rb8x2JSrjxHOhb82i5/5lBuCeSWI+LRS9XBucvddvE0/NojxODQqwUOblybAvx74aySQUghLnS1gqlFSCDdKgkk9wNuZf7Y9fpHMldqbLUP32B8wR8jC9iNjnQv33+75QLnbGU5DARXzfqhUaZ0K6VoxWOTKCd5MqYvMFBSCHQCARV3PCNHjF/RPssy9o5yG9hMT/vlHwtG0Q4u0DM09JQScXKCrmSWFA++XYmxt31hF2kGYpO6RQAsacr6Q2el7/wB3IDt7E99F6Qpy1Zh1ZclVSCyQWBYpdjmdhZi48OiOiGUik6ORcv8AD5xdwZejXvYf2j1IwgFX41yuXFNeyXfTSPGLw1SzqF6fJvCE12MlmYxKaFecM2RJJatHKR+axbl4cFKVywkjM6hU10awf4/OF2YKBxlfSwateTCvlFvC4aYgpWFVLKAanJ3o7PWhrpE/cAh66tmdNeTEedqa0jlzjR7/AEn4xYmy0TRvpKVJLFQB4/Hu76UeKe0JKZagFO6g4p7tgcveGqREMZa9eajkuGINe9/P4wNx5SlbJ3QQ4rxcxFMxqUAknKHYZiPhr83iji54UXLeTN3AWiZLoqOzxim/eu4L1e3c1mgfik5q3cMQW08n/Ph6mJWCMq6GyVBwzcbjhV4rT5qz7oHcrj4Bu7nCLPtQE3fW1i76ch5x3WglJJs5HeaN3t9kUesWSCwoWobOa0bx4RawaB1iahRKk8LEgeHCE+hbNMwJExLjdYHdI3mFtADpp4x8xcpTJzZUj3Sb0+b2pWvnQxeImFwlTB6AUHi3ziRG0FAMoZgNFB/JVwR3+ECRJY9aSKJFG176WHH7IiQaglTXobPq2o08hE8vCCYnMg96TQ0+iqx8WitNklNGazOKP40NeDwwLCJ3BuHd9vzicpV2gSA2hcPd+774qSMHR2LO26RcX/7rHtWLQmiSe+grwdq+D94iaAsrngJddBqbf3iNc4KICTlA8z4tRojGRSWIfi5c61e/Gt45SEswUAWo+niYlxYxj9H8vLiwGAHVzGY07SLjjzYRpsZd6PARjRqOqmVFR2kRqMaw0SzKPS8tQxMkg/5Jere/CZJIIBP589IdPS6D6zJYP7E3sN+EtglQBIKrkJDnlvaW0Bjqh7SGEpTq4ZizvqLDxsPhHrBK3uzXuL8KNYVduCjfSFGPJdKU5U83zG+oL6UIIiyjaKUp3yEUKXfK4NCApyyrM9CQPAasDl5TRSkobiXIGlGp3t38xuIxyAwQlSgzEqO7SzJFDXXg/GtPHbZkpStEt5haiwC41OZ7WECsKiZOB38oBYAHeVR6Xf8AseEZNrwaKD89BnEbby0M0iwypp5t9piBW3VLS2UcCSXBA5nd8jx1eK3/AIZmSAlZo6nBCa3XQcdOF2i+lKZT5QFrTmzOWlpqGbKuquXMh4lJvt9DuK12Q4DAlY6whSgEkqDEBg7OtVFCmn9oqbWRkUwKaD3VAh3L28qQUlmYEhai8txlWWBS1KISWaodRD/SFHgbtaWvM6woK1JaumYZaMRwJHOKlH02kTzbfYJmTKfmjHl+fKKc9XL56fPXhE08s/B4oTFvbxrGaLs9rmCnL74sYNftEt9IFheheKKhQF/zeCHR5jiJaT2XL1AoEku5IAa94irdA2M6NoCmanjSLKZ4IcFxzNPOKmLwFdwgvXIob7cTx1rTvMeMHjpUkEGScw1cMDrQgClLhWsXKLi+xcb7XYy4JZZ0jL9vddxxprFhO1ECj5nuHFGPGqfJ3paFNe0zMup3L5R8nu3faJUYhuA84ihDPiJqVD2ZIZnDuC1q+dTA5aiHJTQ+Qf8ALxSROAet+Nb/AN6vFjD4o60ajH3uYbS9aGHQHKBJSoKIAeg7JJDVGrVbhFlExQvT5R5Io+VQLtlABNeDs/dH0EOoOAE/yueAIuWuBWoeAQ19AJgONHHqZjnuVLo/jGnxlHo2nZsal2fqZlQ7dqXpoY1eKQjKfS2P8XI/0TrXt8oTFJIB0fg33Q8elaW+JlUdpXlvn7oTOrTV6aV4/n/qOrH7SWCFbVKhuNkBZRL00L93Cp+EXMLswLPWqV1iAXSRQKNqHMCU6OMr10qR+L2YUkzpeUC65ZIc80uWzM5EWdj48Fg6RKDsVpzEF9QiuXhwc0hNd9my7j6dluYlIUQEpTR1MGahoCCTzJNbcXibDFWUFBSVKfKM5dI1JBZPC5uwithcKVJSo0MyrWLKr2SdEhq8IJ4EDrCXJCAAMwSjeJJVvB8tMlnMTCHKVGLZBiiUESpZJJB62ZnKFMqoBDA1uS3DQmK6JKk5ZoKC5AljMmjjtFKsozBIJZ30FTHLxaV53zOteqVEAKWA2Yje3GS76RZWmYJye32N1kzC+ZTl+oBYbqe03J41UFOdeCW6jZcwzg515ipqrCVGg03Uin7uYh7CAm3lkrZQylmanEnRhq9tdWcmZ7AATTLZw/WAgXcOJiwbgaQvdIFpM0pTkG6kgIGVLVFG5i45Rp8XKksa0RiV+oBYyVR/7QKmUJghiZhAavh+XihPxDns+Jv56R56OkrK4+BghscK6wFPaq1rtevz0ilU/c0Ty8TlmJy1IO8LBq3g9rTQqsZMIsgklW+dc29wqCoEn61hePc2UkmqaipIStzo75WfWxaB2zVzjmKMuW5G8qp1dAbTWLUkr6xLlALl8qkpUQxoQGU1AfAcI7mvmQ5MyTcZURYzBZQJgWCDdQd0topIs1n0IrHyTPULn+7jR7Qc9SG8llMoZiASe0Ck9pR+jEU7ZCCEKCQknq3yJypSlSk5yUqo4SVMU31EcrxdNo2U03Uv5IJDqG6FE3YD8tpB7BykpSFzCzNcEnWjXKqmnzgDOlTpFJaipAutiUsSTVJs7G1A14hO1FFeYu9nVwuySAAByA84yY3B1fgaJuNKhqlHfvm9ynsitgSa3DMYllm4BgEgMBwDcoFYPEAtvMb8PM6xdRP0B8nfy7/nE2Ib/Rq3r9KexmUenal2Gka1GT+jZH+OBs8mZo3vS68Y1iLRLM09J5fEISxJVIo1n6w3a3fbjeEqRIyhy+bkWUD4H7xDZ6WFqGLktrJLjiM/mDwItChhQuYSg1UltXzpPZVz1poQRwfqx+0l7I1yQoksp9TQks1+DcIXMfJOHWVJ7Cu2gPQ8R9oENPZ3Xp+fgCIgmyBV0uLaa/MVvz8YppMcW07RS2VtFigHIqV9IpYJJBArqmpcaXo0H8HMT1yyjLSYGMs1V7KW5Sk7mVzlKjqDakJWNw/ULqCZStC4SFUdwbpgxsxctKgmcrMhYCUFqJIzMCbkEFqmmUcaTFuEjScVOPKJNiZITh1Lcjqi5zKZ+qmtQJLuSkirXvEeJ2g60ZspzHIQWmEktlA6xSUiupcVhhxScrpQKJFUEDKUkVyiz0ry0rA/AYdModShMhMieWVMWl2dtxQS2Yk0SVKAFLlsxycZWjGuqORjJQSU5sznKBLY1fdqhKZeYKFgFlwIinbCM9kz91ZdigBARrdycxFchc+FR7l7FXIWoyicQhIbrEKHrAADGUkqIQLby0MqpFFCkS9sgpUStIAQCoy3AlpNpUoFlFajddzVmdIHZJ480a8mK5QYs7T2JiEzFy0ZMRlbMUEJIzWSQaOwsHNRxECcRsvEgFRw8wCulKFr99Ie0zRJCiEpQsJM2YlLJAUqktFAxUQKk1fkQwjF7QXKnDDFXsQEJWCN5phOYlfasXd44n8JOL6a/P8AvBqs1gDBdHZ80gLaWDWtVEC7AHSlyIIyOjyUIUwUpYqTRiPpJ4ps7VGsGsYupz2lqIWDdIWAUTA72CspP8b0DRaws0qVkykzEqGZKb71pssmiTXeSSBf+eo/DJP/AKMXzG9A2WhOUBDnXs5lAnUpPaDNVCgTZqRawOHKg5WAPczKWUKJ4pmsUEVGVzflFpeyksJqsly6E3zA3KbBfFHHU2iaXJJDq3ZRD1Y0FiaMEm7OrSwcRpkyKqjoIx8shwuEmKQsploUoJKikEJZCSwL8zW3vC8TTJYdMtxmDBlKdsqSyk8ASkCn0ha0Wc3tCVOSg5kJMpTkKSxUaEO2YCguXGoik4hKiVLWkI/yxMDOm5IdrtQO4A5sMvbH7l7YOx2DPWMZiEboG8SblViSCA2ggftjBkSEKKMrpGVQDJmFiUhyWJIrStPInisYJSVAJSJyyoqk5WCUuAkmzOkJLjNU2uQpbR2mrdQpSphSkICFABgLNloLCzu0c02joxRfuukVhi5skkKcDSuj6aeEMmCxAmICgd40bV2fiDfRngRsvZJUQubUaJ4dz/bDEcIj3TlNBmFS2gOYMR31GhERVoiTV9aHP0WTHxwAt1MzzzS/vjX4xz0UoIx+hHUTKg655eh3g92qGasbHFJUiGZT6XC2KknhJP8AzhRdTJUgHOjsigzJJ30PzYEHRSUnSHL0qIfFyf8ARP8AzhYw2B3tAaE04OzlqchHTB+klnufIzZV5nz1D3Oaz+L+XdHjKuoQkEg8X589D+Wi1i8PmyhItVKiAwUaKCnNlOaUNrxDKCC6CFZyHKXol6VD8yftcsHyA+YnBy1gpUBMbtJHHQK0Gn5uhYiUJcwyV5il/ZjNQA+6SWBpqHjQ5uCJUSs7n0LWL5napPMv5wA2/gELSUAC5yrrukO3g7uX0tEtckXCbg7R42Lt/qvZ4gFSwB1ahUkaJJLW4kt9tudhJk/MoGWJR7SAsOtwaJURlJZnSGfN2uK7s1RQpUpbJUHJVcqbV+I4nv7j+zJ8ta1BXWJnKIEvEILBQbszEkFG6A75d5y29cj17i8kbXKOj4EqDynmSJSk5WV7MrJulI7IAscpcl7AV5UoTZaVMjqpeY5iWdKOyUuGCXer1yjQwcxJXKSlC8s40IUlWUFIUCoqlmieF1FzypXVNw7lCk9oA2VIQkpL71hYpYb2aujxbxQa2YWwdJ2elSlhaZiUK6tQBzKUtb6hDmhEsViL9HETVzFTkrClkiqZgzBO6CyRQNl8w9YNieJjZZxK5awokFAR2SBZNXCjSrEObB/asSOsE0TVlCApKiQgBlFOamWuUoD/AM2oYr5Ur935D9gSnYyikKUl1KCOsSovzUlRJZqqAuKxYxCN0TZIRL6twUhQJUAWUk0ASoKBYuWL6GPsraspSlqJUvMwAfKpNwjMEAUJLlQs7GgePsuUlKk5ZWZQUVGaABMJCSKlZBckioJBym1AV8pbb/sd/oWcKQtQnSEmYspClqU6N0hgSoihDMyQeBGoglTkpKZqgl5hLJKFFAVlzApQC2YgKc1JLUDmOXMnTAZrJO6kpoTMCQ7szALYm2oZoEf+YlYfKuWeuCkgZQc68qbMqrNSlAeGoLUe0FWX14KZMSZhJ6vKQEpU7ocF1NcMLAklnN2AHamPJUnKs5AQTMCWLioym+S1SKtwLx92htZSgVkpSk1XLBIS96vdfgHpSF6ZiTMO46JRLKHHuaz1oOBjCUrOlQUFcv4Jps5c1RlSh1ihUrrmHEnm5Yl9YJbH2NkrMSXN813uQeHdDD0Uky+rCEDKTUbwU4Y9khswc8HDgEDQtj8OCmg1DZW8qjv++IM5zcgAcGXvRvH82ixJwalEpS9PDxqYvT8Gp8qA6mzEq7IAsCW+FYrL6Qde6MIMhFZy1DeA7ICQrsqcOHoG1NICRn9GiUJx+QfrBJmZ6khLqlkJNGHEVrU2jW4xv0Uy2x6QEqyiROBUSd5RmSyCxN+0Xuc1eeyRQjMvScWxUo0/Um5YjfNqjz0hUmbXCSyXqHBA0FCw8QG5vq0MXpdmAYmS9XlUt+0Z6kcfjCVIZiLUB763PmOGvj0QXpJey8jErdSlKd0sxB/loGJYsXHMAwWZSkFakHdGcLcF6kqBbmVDhu6ZYAIXR6GvfQcGrXvZoYdh4gFCUJU5Gju7kkg6OQxrR20u2gPiF5x+7lse1XQk6VBdyH4tFXGYbMSFAcXCmSmhAIcWKga0Z+UXMbITKKVJWUoU6UuAw7Sikg2L1/kANq9KKhZy4cl7k3Yvwc11MZvoYn7a2QVpokJUklz32c8Rw1pUQAk4ly09RASAwSCAo0YuPzWNHxeHzvlNXcFmYOS/IXr3wr7e2IVkZUqK3oU1ctxu4t4cTDuy4TcfsfNlY9KJc1cxU3O3s87TCtIdkF94EElhmDudXg9s4zpaWIQsqU5OYoqpTANlU4DhN7JhFxJWhTT8yVhlBBpT3Tum7h+RaGjZe1pZw+/nRNTkEoqWrfJ3AsB6kBWZQPAlmsQy23EvJi65x0yXau2OqSJC075QEvRQ0SSXAL1i5KxQUpOSVlst9wbpCgOy/F4pbVwklSkqC051LSkKJTQEub3ZI1ifGFEuZK9t2yUKYy6JCFqFk0qIUW03yMml4LUyauZMoEpyBSVJzE5s2RSFdnRlDx848JMUrrDmSnKopUAHIIoC5PvJylmitLxOFROzTJ7JUhWZXWkbyCMgoRcKVbhC5tyalfWHDn2amLqfOogMSFKL2YB600pFSyRSsI45SdILTcSgyFBJX1uYlScxCBMz77gMkgqBLNXM9HeAGP2qA63JmUGUhnYWyhgEgapoPGocY9YIEqigMpaxAtmejiD+xtgOesm5lTCaks1CaDW35aMuXLtG1xx9LtgzBbNVPJmTjaybAC9S3D+8MEvAgOEIBSGYu4NBusBQ8Hd3EFThwkBkswd63Pxfj87x2QBwAXueJtfup3QuJk227ZX2UgJAUkagLQ7VFHBBdKmsoF6s7Qw4HEhlkpOU3mBsyVAsesSm4H0xSpcAVgTJl5UqXMPVy0sQSKl9Ak61a3JtTZxm1XyBaSEEhpL1YjdVNobs4l83LmgKBHvH7U6wEhWTDppnqlU6lcmWol/vipqQQKmtMWF2QEoDUb6IoKWDUA4CJAZCwUpYpXvdXUDNV2A7KjUkgMXqKuJRhkzAAMyWAzpsttHABexNDpTMLzQBr0ZEevAA06mYWd/elxrcZR6OJaRjkgEE9TMcAVG9LvwtbkeEavDEZN6X1f4vDtfqjq3v/nyhJxSTVRc7vYAqRVw9g7gio49z16WkPipV/wBSaB3/AFmjVBdvOExTENQq7hcMCQNTUfWjoh7SWQGSxFSlJuE2STYOACRTl8YK7JxYRmCXJdrPqwBfwDmnygWs0KcwKtUvRiLHloWuO+PaEuEuoA1DNQnu+DGGA6yJ3XJUhSShSgXc1SpqLDGxOlOyKVMUJ0jIBlLLGVKgasCagsxoCSH749bGkukUSEJSXDAWsNAW4ce+nubtZKcxkuuaEFSyaZ0IZnKrrSg1yuTmS/aEQwI5yM6QZiwzjMCwQ7F8yWGZJNQDelNTYRKuzSkaKAHWmrUcbieZqXskx4wqkg9YpOZQQWNcoJc0SBQMPsJUWitiMYSkpSR3vUg8STZySz1oHhUMBdKcLKmSyiSgZknrAoO5905lqqtxRzw8IVUyiogrnKCkF2qgobsmwr7ziluNNAmSAQ9BTidBXuo9TALa+wpM4vmKSQGym4AchuAra/lEuNo0x5OD/QjwO3F4wyUuDNkqJUHYr9mpAKUtfeL8D3xF0gxysPPw82ZKQvtNLzJIUMpTVnLOTVtIr4Ho6Ja80qYrrZagQ108BaoIoxuIsYHYjrXMnKMyZmcqVvUsxawZ6Cg7hFeNkOm7oWsXNmYqZ1s5AAqEoly8iAXDgAVJfi5LR3qs4ABIMuXMcBSnSkto7nKW/hp4mHlUgEJTRLDtF2LPfXgz0tF3C4RGUoWApBbMC4PIuLEEO45cIT0CbWhS2ds5EtIBCkKZlC9bguHAJDNxcQbwU5ixBrahPiGH/bc4K5EpKUTAFDsonZQFLcURNAbfsxHaIoAaH7Mwm4AkFCqZaHebUNcNUHUd0TYiCctlGodnbUt42anjFYTwkAqBUArKhKd9U1aQzB25udAKkRamqSjKlQEyeWIR2W93PMJG6hwbVNWerU1pSHKTnmLzBU0pbKkE7stPuIew1IcveEM+rBzPNUDMoEgElEkG4SSCFrNiuhqWyu0Vl4apygqdnW9HJAIZQcqbT90CmkpQEpAqGy0FWBNW5UFY7ELIJ3uLgUdrVPKj92sAEGGlJqAWJ/mLl3tbgH+2txM8AgKUQQDlKS0xLsTl0NSHBBFuUV0GlQwDXZWaj0DvThypHuWXJLEh90+9pr3gjwEADz0BxBVjE5qnql76eyqqKke6qtjpYmraZGRejJJ9fBdx1MyvHeltytGuwgMq9LiiMTJIIDSjx1Uahh8TZ4ScgIckXBc6Eav50Pweun+kDolPxk+VMk9WQhGU51lN1OaBJcN3Whcl+jvHC/UHX9YoVADGkvj8hGsZJIQshIKmAs33nS/hFuTs9KTv5ypXZlpYLvq7ZE2qSNKikMKegWPQUiWZI+mszCVi9JY6opHHMXuaCJz0GxgSUoElL9o9aoqUWbMpRQSVNqeAhuSAFZkJSy8pZymUCydDUuyiOfEU4RYjHFYeiVJU6CCWB4G5ytultFPcCCf6AY0mvUszFph+fVvFhHQfGJDJEmtz1he709nCtACUKUtB3UpCiSS7EKd5oa13NzR2DBzUXJUgpcF3rqzu4GYaHh9sNH6GYspZSZRzBl+0LZkgZFgZL3SQbhntX3K6H4rq8i0SeNJhNXLEOimhNGvC5BQn5nFSnK9noDQu9GFPhxj7PlpWxIlko7LJqgFIJYn3iRcXducMaugWKBoJTPrMIoLCkun54R6/QbGCoTIzM1ZimfiWluT95h8kAqSi/aLB3Bq9KkcxxvfxiVS+TAE6P3XudPE84ZP0FxlA0m5J9oR5bhjv0Fxl2k//AGqa7/Qrp5CFyQCtJmlOrs7jwvTmfi8XJawBwLNYUDCzeHiDBub0ExpsmSGt7VROl/ZXpzjpfQLGPUSWJr7Q2FvchWMEKlkoUCkKSTZW8CCzg8atXlRohXjVSFdVmBsEzF73VZyd2YoiqjYEkOVDNxU1T+iGMLJSJSR7yusOelgnco+quAoHLiEdDcacyFow3VEMJYWSnm4MuruXd3iRC3h8OhBUCSaZpiiXKllu2qlWNtAGoC0U+qYbpcO/E1ILaOC7QzyegONSVD2JSwCFGYTMDF8qiUbyQWYkuwa9Y+o9H+KSAlCJCUpt7QuXu/s6l3rrAApSpRSQxc3a7FvzroYiKQXChVNlfGlXamv0uEOU/oDjCzdTTjMUza0yM8RK9HmMP7Fw1esVVnZ9zQk2/vAMTJr9oCpY6jy/tyjps0gAI1Ie3xN3avgYcR6OsYAw6kBwf1qjan7OlGiCZ6N8dQAYdhxmq8KdWz84QHv0Vlsdlr+pm1a+/L8r/CNhjPOg3Q/FYXFCbO6rIJS0OlZUolRQQ4KAPdNXjQ4AOjo6OgA4R0dHQAdHR0dAB0dHR0AHR0dHQAdHGOjoAOjo6OgA6Ojo6ADo6OjoAOjo6OgA6Ojo6ADo6OjoAP/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0" y="-1790700"/>
            <a:ext cx="2533650" cy="37433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148" name="AutoShape 4" descr="data:image/jpeg;base64,/9j/4AAQSkZJRgABAQAAAQABAAD/2wCEAAkGBxQTEhUUExQWFhUXGBsYFxcYGBsXFxoZGhgcHBkcGxwYHSggHBwlGxwaITEhJSkrLi4wFyAzODMtNygtLisBCgoKDg0OGhAQGiwkHyQsLCw0LCwsLCwsLCwsLCwsLCwsLCwsLCwsLCwsLCwsLCwsLCwsLCwsLCwsLCwsLCwsLP/AABEIAREAuQMBIgACEQEDEQH/xAAcAAACAwEBAQEAAAAAAAAAAAAFBgMEBwACAQj/xABHEAABAgQDBAYGBggGAQUAAAABAhEAAyExBBJBBSJRYQYTMnGBkQcUI0KhsVKSwdHS8BYzU2JygsLhJENzorLxFQg0Y5PD/8QAGQEAAwEBAQAAAAAAAAAAAAAAAAECAwQF/8QAKREAAgICAgECBQUBAAAAAAAAAAECEQMxEiFBIjIEE1FxoWGBkcHwI//aAAwDAQACEQMRAD8A0fpT0km4eeiVLTLIUjOSvN9Ihgx5RSldKcSfdkeS/wAUUPSEf8bJr/k//pFXCLpF8erJb7D6ekWJ4SPqr/FEsvbeKP7Afyr/ABwIQqLmHFIlhYSG1MVxkfUX+OPX/kcVxkfUX+OIkRKEGJ7KPaMbiiWeR9Rf44lE7F/Sw/1F/jjpIqe6LIejmJtgQdbi/p4f6kz8cfOtxdWXh6f/ABzPxxaQiPaU0MLkwKXW4v6WH+pM/HH3rMWz5sP9SZ+OLYj0274wcmAJ2htDFSkFZOHLNTIsXP8AHAodKcV9GR5L/FBfpKPYHmpP2wpxnOcloaQSPS3EuBlkV5L/ABQTwW1sVM/YD+RZ/rhUbfTDXsVPyilN0ItjEYv6WH+ov8cfDisXxkfUX+OLmWMw6VYzGr2gZMnErRKKmISWypSwUxSxuXq+sDmwo0Tr8Wz5sP8AUX+OKWJ2/Ml9vEYNPIu/l1jxl+zMNIxKApeOnTl5VKKQhakulBUxWpLWHH5xLsPZGDmMjLiFTAFZipQTLC0oKyCM9RTRJjRQytXQrX1HjEdPEoviMOf4ZM4/HM3xgPifSuUlk9Uo80lPymE/CBOD2XhJc4SPVULUjqhMmLW1VpSosMhdgrUiKeBx5SuZKlyJGdwQWXMUVLHZyumtqDjC4ZPr+Bj70M6aTsZiDKXLQlIl5yU5wXLZe1SoJPhDzCb0Xw5GIWvRS5iU7uXdQEte9Sa+GkOUOKaXbsDLvSYsjaOGAscPMfvExJHweIMAecX/AEjYbPjZJHuSFHv3iCPt8IFYGjRul6SXsNSoI4c8oFyNIKyO+JaAuSjHYjFIQHXMQn+JQT8zHSW4whekDCS+smTigEolZnKEzOyHcpUQFAMSxMZO/Ax42dtzDTZnVSp8uZMYnKhQUWDP2aawaSg8Izj0fzgZgUklutmJB6qXLorDypoSyFGjEqf94jSNHctfU/ZA40MkEovHtKbiPCDWPgMSBIEDjHotaPCTQxyoQAvpOR1I/jHyVCrk5/n4Qy9Kf1I/1B/xXCwDQxlk2UiNCTnEN+yZdL6Qo4b9Z3Q47NfLFrQmEEoFKxl21MSUzcTPy5kokT1k58pDhRYbpqWAB0jT1LYE8AT5B4yraCetk4yUlQC1y5cmqZhAKyS+4hV3anERriVyEwL0MxDYeYZeHly0iWSnNMmLVUpRVsoYgkU4wQ6HzZ80zWl4aWooWpJSmaohWdABdcw3cxfwfRibh8P1a3zKySxllrNSp/eCdUjzgpsbYy8CEqWlaypSEAJQHLkk++dWj0G4casxp3oAYfFz/WcTvymSZyVKTJQFqMuWqWCVX7QA7qQI6PYvGLxKM+MnZTiEJyoIlpy9YHohhUPDZN6NTJEuctXWkzVEbstJLzJucsOtrw8Y+7I6EqkNNUZisoUQMqEnMQQP8xVifhHNJI1GHoPLIlYcklRmdfMdRcstbpHcEsB3Q5wv7Lwwlqw0sOyJRSHvRKB5wwRihmcekZ/W5Tfsf6zAKWpjB30jH/Fy/wDR/rMAkmgjoS9KIYYwpdoMSTAPAqtByRpEyQFyXCx0slpK1hdEGSrOWc5ckzMwGrCGqWYVumHbqWeSQ5LB2mAO9POMvK+5Xg8dClYUKQMOVFPX5QCkgucC6C5Wf8lFaX0esaBlLRl/QBa+sl5lB+sl2Uk0OCnhVEFu2lBfwtGoSzzPnDybEiRCTH0SzH3KY9JRGZR8TLNY4IMeskdlpCAB9LB7JH8f9JhY0MMnS3sS/wCM/KFwqMZT2UtHjAjfMOmA7MJ+zBvm14dsGd0RfhCItpLaTMP7iviG+2E7Y0oqKrgKnioJTREkmhH74ENvSBbYdfPKP9whFwmHSiTMmWb1mcS/7Nh5axvgVyJei7L6XJnSUzRg8YHUwSuYtK3SBvAuWAfxflHyf0sCpaV+pYyq1JSkzJgW6W3wbhNSOfgIzlOGIwUhKpk0qPWLzOvUISPfs6SRe54xDisORhcOM66dap1LIJzTAge9YFBLcSa3fo+WyLNIm9MAuTn9Qxn6zIEKmLzEhJOcEmgBYd6hwgx0Y2ynF50+qzpCUhvarWc1yyQrufjGPLkrTg5AM1dZk1biZMdmlpAB03gst840H0MYI+rTVrmLmNMDFZJZgklnJahY9wiJxaVtDTH9I/xEs8pn9MF4FA+3ld0zhwTwgrHPHRZm/pIUPWpY4yf6zANHZiX01YrJiJI1VJV5BdfmIq4Oa6I6l7I/uQ9hPZ8MWHhb2dcQySBEzBF9Bhd6Uj2iGDuhv9x++GFAgB0nSesk6P8AiTGPkoWfRrlKkhJUayC6kBLNLxaBZaqlyOWXnGtIQYyj0eOmYU5BLyiU7Z3LTcQkdtR+kT/NyEakhVIeXYo6Lgj0Iq9aEgqUQABUmjQIm9J5aXYLIGtAPm//AHGRSsYnj7CrM6YJD+zLA1JUBZnoQ+o8xxiP9Nh+yJcsN4P32tzLCHxY6Zc6YmkrvV8hC2oxLtnpTLnGWCCgpzPmUg9oAhmU57J84pevo1LHvH2GM5wlehotbEO8f4oeZCWSITej6gahjXvh0lqpDZIJ6Uq9iBxWB8FH7oQ8WZkrATFhYLYZbhSEEHrFKCQRlYjiC76w5dN5jSk5aHfPiEhvnCV0onGXs+YlcslJTh0ES5mVT5wpgpSFAcTQ0Lc46cCFIVNubamJlyQZchXsQSOrYOVrIYIUlt3Ke8xDt7aSAmQFYeSfYSywM5DZwZhAKZupJU5eqjHrpP6vmKVdejKhCaCVNLCUlnGaXVr835RX6VYfDCeU+sLRkCJYCpBIaVLSgF0LOgc01je/92QifbW0pCZWGScGluoCgPWJoy5pkwmpcm2atnA0jVfRe3qCFS5XVS1lZymYZhziYpD5iBRgIyHpLgpXWoljEyQZcqVL30YhPYlJBIyyVBiSSxNHDxuXQ3DiVgZEpJzZEpBUkHKolIJKXAJSSbxllfpKQVSPbyu6Z/TBaBKf18rumf0wWjCOijEfT2WxeFPCTM8sweKuzJwUhBBoQC/Fw8ff/UUE+s4XM7dSu38YgZsCaDh5TO2RLcaBo3T9NEtDVs6eM+XWGmQYQdmzGXfUfOHnCznAhyEFJaoWemeJSlUoqBI3iQAVUdOg8fKGNCo6bh0KqpIJ41Cu5wxaMXsoSeiGBmInkkgpJTlyqKkh8QS3D9UpqcG4RpKBS8CJWxpQWlaQQUqBFj8SM3xgykQskk3YJUKvT3aXUJkuSlCipyHLkZWHfUt56GM4xPSWU4CVZlZnNDlD3q1WYbxY2pGy7ewCZuHnJUkKGUqAIfeTvJPeCLxk2LwKSWANSXbs0GvEMB5jvjHk0zeGirLxhmJCyaHXMp3LPUjKlLPUDTRqxTMYzS3CQ7KGZVWBzXc5Wdr98fMTJKS4JrqxBLVIB0AcaE1ozGBOIISCkEJIzOBq96F7GNoy+o2XcTi3NDokhiWJp7pYp4i9uF6KZikqUqoTaqWT3UZxwfzqHrpUo9oMSQ9Lki5NwGcNW41DRMZeagVQZRypcjV/uhuRI6+jScv1koclKpRJB0IUliOTFo1+XaMn9FkgmfMNmQBTipQPnSNaSmMbsmWxS9IM4hIAD7hprvKanOkKPTvEoOHTLWtcoLxMtlKlZwWksEshRNwC4fg2sM3TqeBNSDb2aSWJZ1ZrAE8vGFbpnK9Ym4CWhUumKWtYWsS1MmYkboW2YhLuBWmsdWLqLZm9irtnBCfjFy5eJkAmcUBKlLlL7eXL7RASSLUUXirtvYeKxOKnGTKKxMnLyqlqTMDKmHKT1ZJSwYnMzas1I9kbBxatoSZipEzJ6wmapaR1kthM6xRKkEpApqYD9GcMo7Rw/WJyqE5MxaVAggIPWKcGtgRDcmxUFulOzsTMxc5sPOZc5YQTKmZSCshBBKWIIy1fhH6Uw8oJShKeyAw7tPhH5g6AYmavaGFQmbMSFTkKUErUkFIOddAbFIMfqGTJygJGga7/AJvGWR2hpEI/Xyh+6v5JgtAhKnxEvumfDLBeJjoZhn/qCklWLwjaSlnj74hf2AMshCfogj/cYbPTmD61hm/Yq1b3xGWn1gKdM9Q5VbyIYx0qUVCq7J7se8KHWNBDls2fxMY9Ix+LQQTNSptFIS3wYw07N6WzQWXJQQ1WW3wV98TKaaCjVpRcRMkwm7O6aSFMFBcv+Ibv1kkj5QwydpIXVC0qHFJB+UZsYWkzKjvi6pUBZGI3h3j5wdUmIYz0AFAjiG84yjGSXAcWuzh/o0DUr4841aUYzPaakhRDsQTQEC1LHnTT5CMpGmMWMckqbI4LVUaAC+pdyQ3H7F+fJcgVPA0DO51vTj4wzYmYCxKmy3dQYkG7kDd00sL1YLMSjndiQoCo1dOvItYXrGkS2UCFBRZ2t2i5oauKtUvQeNhKnUODe1zXhwFfOI0ytSC7Nd3DMwexDcdYm6t9NW0Dg8ef5MEmKjQ/RLL9pPLWErUn6b/EGNQeM59EsphOLVKkjhYKa3eY0ZSXBHGM0Zy2Z90qxqPXUoKgHmJFSEjdQKOaO7U74hx3ReXjZmGxicVLHqzq6sALzqCs5OYLocw4G0MGN6GSpiysokrU7upAC/rJ8rRCejqkBglTMQzpmoY3pMY15COmOSNVZDXkzfZ/onx+EmGagyZoCJyUmXMKVFS5S0SxvpSBvqTq0Utl7P2zhVTDNGLCEyJxAUTPQVGWUoCTvJCs6kmlWSY1OYhSEBAKUMzdqSqhcdsFJtwixN2piEhOXMWILlKVpAYgsUlOh4G0WknoRlPoqxEyftEIXKw+dKJizMGHRLmoJAReUEVddcwOsb8DXj+eUA8Pt4TFoBQM5LOxBZiT2gKUBoTBYGMci7GiKWPby+6Z/TBiBCP18r+Ff9MF4I6GZJ6Y29ZkP+xOj+/GfqSkXIMaJ6XZObFSeUk/84SxhUi4B8hGi0AI6jg/zi1JlqFGeCSZSHeg7m+yL0tUuw1/NIhoAdJwpUPsMRL2KpZdEtlD3k7h+sG+cGesA0HeaRPJ2iUaZhwsD4iEuPkCts/AbQQpCkz1hAUklK1JW4cOHUCbc419E3UGM0/SEivVhPPM/wAmi1s3ayV1TmSo3MpJr3lD/GL4w8MDRxMEZj0lVkXNBO6FLaw94vV+40Yw04bHzBxPJYAP+2vnC3t1QKlks5UaPqqtKVFT4Rjli12Xj2LOOxAbKACWJJLkA0AoBqwcuaObBoXpgqWzWq/aCQ55gXp38SYObQJQASCSGcvmqGBsaFw78DzJgLOSEhiCQw0DsH4B/wA+RAt9FTK5IBBGtCWtcF+L+OjxZlhmL2+Pi3neKktxag1NuAqLvb+8W5Mu/wAwxFgOLQnYzVPRMfZTT++B5CNASYQ/RSn/AA6ydZp/4Ih6AiUZS2ejWPYoYiePTwxHtTG8VF7NlGuQA8U7p80VizH1MIAPjdjApUETFJcEDsqYmjgkO474vykskB3YM5uWF4nWI8lMXb8sRXln/ES+5fyTBiBCEgT5TfRX8kwXi46Ayv0sJJxchv2R4fT5mFFAPZYD+I3/ADWHf0mAnFSgASOpqB/GYRccmcktQJ7wL8RGi0Js+LwpHuhL2CXP3/KIzMYt8GY/KJZOKIZyTxAFPvieXOlLooU4vUDwrCaGQSsSA9H7y0XsOEzBukgjQgkeYtEc3BZKoylLUL1Hir74hWVe8QNan7IzYz2uQQd9h3/2eLEiYU9lYHIJo8fF7UTlyqRnFmAYd7qb4RVTOB7KQkcFKf4tEMBhkbbUGBI7iKed4q7WmZ1Zxl3v3c1h8fL7YDiYoO48R9hiyJwMlOViXNaHezEVfgaQpSbVMuGyhtQ5QdQTcmtDcEngGgFOnJSEpOY5uWYCpsHtpX4PF+bPBzBiQCz1CbDQv72Xv8KiMqgeAHKo7nqQS99E+biWTBLAgCxfjrSrvfSJpcynCviOFX535xVlK5gtRveNLgKiRKhQu40N++vKKYjSehWJmSpAKTQqUWI8D8occLt/6SSO6ohI6KYgDCyUjeUczhwGdai5etmsDeGEljQA/ExrCCcUYt9jNK2mhVjXhr5Ra9ZTrCQoJJqxN+ffx8YsoxCksAs8gS//ACr4PA8QrHNCkmxEe8kKcvaa09pDjiCxPgfvi5J2+gUKsh/eoPO3xjN42MOKBFx3tHzNFVG0QRcR9XiUnSvnE0BIP18r+FfyTBWA8lYM6U30Zn9MGIqOgMt9KpV61JyvWSaB6750F4UVqWwCgzaEMz9/ImG30slXrUlnbqas/wBM3bxhFUkXA5V843iuhMuiSk6pbvT8bfd3WivuhTAdx15UqI8SkOp6O1ND58IJypqFDKpjwsPAGo8Hbu1TAryl5gUlRY6pKkkH90hsvg0EU4aWaKQG0Nj4n3jc15RTJy2GUcnPxNY9ifmvU3dohoZGvZ5elR8fhT4x6lYHjUC8XcMtTWJFnPDv0pFlakmlCbUbzBH9xy1iGBXRhksxrwBoPz4xWxyUpLMGAdr35fKLeIPUoFHDkDQDV1cBzD174DYiaCHv8m1jOWjSGwbtALFWBSKMwpdiHt315WgVNmXc8LP8XodYvYulCHFQ9GfWrt+dYGYhiGULUbnwvw10eGiiWUo2qxOnf320+MTIBbQvz+299Dyiol2duWlG14tfy4R7UvslRqaANqK/L81g8B0NGCWpMtDpLFIY3d+Y+UFJM1eXtt3OL2/JgehC8gABbKBTWlLAExJKxBDAuNG4+EHfgzLipqyC6jW1a+d/CPMnEzEdlbGxckKI0c1fuePgmhnYnkCAfJRYjkCTHoLQS1iwcFLFj+6RmHlC9QE0rb8x2JSrjxHOhb82i5/5lBuCeSWI+LRS9XBucvddvE0/NojxODQqwUOblybAvx74aySQUghLnS1gqlFSCDdKgkk9wNuZf7Y9fpHMldqbLUP32B8wR8jC9iNjnQv33+75QLnbGU5DARXzfqhUaZ0K6VoxWOTKCd5MqYvMFBSCHQCARV3PCNHjF/RPssy9o5yG9hMT/vlHwtG0Q4u0DM09JQScXKCrmSWFA++XYmxt31hF2kGYpO6RQAsacr6Q2el7/wB3IDt7E99F6Qpy1Zh1ZclVSCyQWBYpdjmdhZi48OiOiGUik6ORcv8AD5xdwZejXvYf2j1IwgFX41yuXFNeyXfTSPGLw1SzqF6fJvCE12MlmYxKaFecM2RJJatHKR+axbl4cFKVywkjM6hU10awf4/OF2YKBxlfSwateTCvlFvC4aYgpWFVLKAanJ3o7PWhrpE/cAh66tmdNeTEedqa0jlzjR7/AEn4xYmy0TRvpKVJLFQB4/Hu76UeKe0JKZagFO6g4p7tgcveGqREMZa9eajkuGINe9/P4wNx5SlbJ3QQ4rxcxFMxqUAknKHYZiPhr83iji54UXLeTN3AWiZLoqOzxim/eu4L1e3c1mgfik5q3cMQW08n/Ph6mJWCMq6GyVBwzcbjhV4rT5qz7oHcrj4Bu7nCLPtQE3fW1i76ch5x3WglJJs5HeaN3t9kUesWSCwoWobOa0bx4RawaB1iahRKk8LEgeHCE+hbNMwJExLjdYHdI3mFtADpp4x8xcpTJzZUj3Sb0+b2pWvnQxeImFwlTB6AUHi3ziRG0FAMoZgNFB/JVwR3+ECRJY9aSKJFG176WHH7IiQaglTXobPq2o08hE8vCCYnMg96TQ0+iqx8WitNklNGazOKP40NeDwwLCJ3BuHd9vzicpV2gSA2hcPd+774qSMHR2LO26RcX/7rHtWLQmiSe+grwdq+D94iaAsrngJddBqbf3iNc4KICTlA8z4tRojGRSWIfi5c61e/Gt45SEswUAWo+niYlxYxj9H8vLiwGAHVzGY07SLjjzYRpsZd6PARjRqOqmVFR2kRqMaw0SzKPS8tQxMkg/5Jere/CZJIIBP589IdPS6D6zJYP7E3sN+EtglQBIKrkJDnlvaW0Bjqh7SGEpTq4ZizvqLDxsPhHrBK3uzXuL8KNYVduCjfSFGPJdKU5U83zG+oL6UIIiyjaKUp3yEUKXfK4NCApyyrM9CQPAasDl5TRSkobiXIGlGp3t38xuIxyAwQlSgzEqO7SzJFDXXg/GtPHbZkpStEt5haiwC41OZ7WECsKiZOB38oBYAHeVR6Xf8AseEZNrwaKD89BnEbby0M0iwypp5t9piBW3VLS2UcCSXBA5nd8jx1eK3/AIZmSAlZo6nBCa3XQcdOF2i+lKZT5QFrTmzOWlpqGbKuquXMh4lJvt9DuK12Q4DAlY6whSgEkqDEBg7OtVFCmn9oqbWRkUwKaD3VAh3L28qQUlmYEhai8txlWWBS1KISWaodRD/SFHgbtaWvM6woK1JaumYZaMRwJHOKlH02kTzbfYJmTKfmjHl+fKKc9XL56fPXhE08s/B4oTFvbxrGaLs9rmCnL74sYNftEt9IFheheKKhQF/zeCHR5jiJaT2XL1AoEku5IAa94irdA2M6NoCmanjSLKZ4IcFxzNPOKmLwFdwgvXIob7cTx1rTvMeMHjpUkEGScw1cMDrQgClLhWsXKLi+xcb7XYy4JZZ0jL9vddxxprFhO1ECj5nuHFGPGqfJ3paFNe0zMup3L5R8nu3faJUYhuA84ihDPiJqVD2ZIZnDuC1q+dTA5aiHJTQ+Qf8ALxSROAet+Nb/AN6vFjD4o60ajH3uYbS9aGHQHKBJSoKIAeg7JJDVGrVbhFlExQvT5R5Io+VQLtlABNeDs/dH0EOoOAE/yueAIuWuBWoeAQ19AJgONHHqZjnuVLo/jGnxlHo2nZsal2fqZlQ7dqXpoY1eKQjKfS2P8XI/0TrXt8oTFJIB0fg33Q8elaW+JlUdpXlvn7oTOrTV6aV4/n/qOrH7SWCFbVKhuNkBZRL00L93Cp+EXMLswLPWqV1iAXSRQKNqHMCU6OMr10qR+L2YUkzpeUC65ZIc80uWzM5EWdj48Fg6RKDsVpzEF9QiuXhwc0hNd9my7j6dluYlIUQEpTR1MGahoCCTzJNbcXibDFWUFBSVKfKM5dI1JBZPC5uwithcKVJSo0MyrWLKr2SdEhq8IJ4EDrCXJCAAMwSjeJJVvB8tMlnMTCHKVGLZBiiUESpZJJB62ZnKFMqoBDA1uS3DQmK6JKk5ZoKC5AljMmjjtFKsozBIJZ30FTHLxaV53zOteqVEAKWA2Yje3GS76RZWmYJye32N1kzC+ZTl+oBYbqe03J41UFOdeCW6jZcwzg515ipqrCVGg03Uin7uYh7CAm3lkrZQylmanEnRhq9tdWcmZ7AATTLZw/WAgXcOJiwbgaQvdIFpM0pTkG6kgIGVLVFG5i45Rp8XKksa0RiV+oBYyVR/7QKmUJghiZhAavh+XihPxDns+Jv56R56OkrK4+BghscK6wFPaq1rtevz0ilU/c0Ty8TlmJy1IO8LBq3g9rTQqsZMIsgklW+dc29wqCoEn61hePc2UkmqaipIStzo75WfWxaB2zVzjmKMuW5G8qp1dAbTWLUkr6xLlALl8qkpUQxoQGU1AfAcI7mvmQ5MyTcZURYzBZQJgWCDdQd0topIs1n0IrHyTPULn+7jR7Qc9SG8llMoZiASe0Ck9pR+jEU7ZCCEKCQknq3yJypSlSk5yUqo4SVMU31EcrxdNo2U03Uv5IJDqG6FE3YD8tpB7BykpSFzCzNcEnWjXKqmnzgDOlTpFJaipAutiUsSTVJs7G1A14hO1FFeYu9nVwuySAAByA84yY3B1fgaJuNKhqlHfvm9ynsitgSa3DMYllm4BgEgMBwDcoFYPEAtvMb8PM6xdRP0B8nfy7/nE2Ib/Rq3r9KexmUenal2Gka1GT+jZH+OBs8mZo3vS68Y1iLRLM09J5fEISxJVIo1n6w3a3fbjeEqRIyhy+bkWUD4H7xDZ6WFqGLktrJLjiM/mDwItChhQuYSg1UltXzpPZVz1poQRwfqx+0l7I1yQoksp9TQks1+DcIXMfJOHWVJ7Cu2gPQ8R9oENPZ3Xp+fgCIgmyBV0uLaa/MVvz8YppMcW07RS2VtFigHIqV9IpYJJBArqmpcaXo0H8HMT1yyjLSYGMs1V7KW5Sk7mVzlKjqDakJWNw/ULqCZStC4SFUdwbpgxsxctKgmcrMhYCUFqJIzMCbkEFqmmUcaTFuEjScVOPKJNiZITh1Lcjqi5zKZ+qmtQJLuSkirXvEeJ2g60ZspzHIQWmEktlA6xSUiupcVhhxScrpQKJFUEDKUkVyiz0ry0rA/AYdModShMhMieWVMWl2dtxQS2Yk0SVKAFLlsxycZWjGuqORjJQSU5sznKBLY1fdqhKZeYKFgFlwIinbCM9kz91ZdigBARrdycxFchc+FR7l7FXIWoyicQhIbrEKHrAADGUkqIQLby0MqpFFCkS9sgpUStIAQCoy3AlpNpUoFlFajddzVmdIHZJ480a8mK5QYs7T2JiEzFy0ZMRlbMUEJIzWSQaOwsHNRxECcRsvEgFRw8wCulKFr99Ie0zRJCiEpQsJM2YlLJAUqktFAxUQKk1fkQwjF7QXKnDDFXsQEJWCN5phOYlfasXd44n8JOL6a/P8AvBqs1gDBdHZ80gLaWDWtVEC7AHSlyIIyOjyUIUwUpYqTRiPpJ4ps7VGsGsYupz2lqIWDdIWAUTA72CspP8b0DRaws0qVkykzEqGZKb71pssmiTXeSSBf+eo/DJP/AKMXzG9A2WhOUBDnXs5lAnUpPaDNVCgTZqRawOHKg5WAPczKWUKJ4pmsUEVGVzflFpeyksJqsly6E3zA3KbBfFHHU2iaXJJDq3ZRD1Y0FiaMEm7OrSwcRpkyKqjoIx8shwuEmKQsploUoJKikEJZCSwL8zW3vC8TTJYdMtxmDBlKdsqSyk8ASkCn0ha0Wc3tCVOSg5kJMpTkKSxUaEO2YCguXGoik4hKiVLWkI/yxMDOm5IdrtQO4A5sMvbH7l7YOx2DPWMZiEboG8SblViSCA2ggftjBkSEKKMrpGVQDJmFiUhyWJIrStPInisYJSVAJSJyyoqk5WCUuAkmzOkJLjNU2uQpbR2mrdQpSphSkICFABgLNloLCzu0c02joxRfuukVhi5skkKcDSuj6aeEMmCxAmICgd40bV2fiDfRngRsvZJUQubUaJ4dz/bDEcIj3TlNBmFS2gOYMR31GhERVoiTV9aHP0WTHxwAt1MzzzS/vjX4xz0UoIx+hHUTKg655eh3g92qGasbHFJUiGZT6XC2KknhJP8AzhRdTJUgHOjsigzJJ30PzYEHRSUnSHL0qIfFyf8ARP8AzhYw2B3tAaE04OzlqchHTB+klnufIzZV5nz1D3Oaz+L+XdHjKuoQkEg8X589D+Wi1i8PmyhItVKiAwUaKCnNlOaUNrxDKCC6CFZyHKXol6VD8yftcsHyA+YnBy1gpUBMbtJHHQK0Gn5uhYiUJcwyV5il/ZjNQA+6SWBpqHjQ5uCJUSs7n0LWL5napPMv5wA2/gELSUAC5yrrukO3g7uX0tEtckXCbg7R42Lt/qvZ4gFSwB1ahUkaJJLW4kt9tudhJk/MoGWJR7SAsOtwaJURlJZnSGfN2uK7s1RQpUpbJUHJVcqbV+I4nv7j+zJ8ta1BXWJnKIEvEILBQbszEkFG6A75d5y29cj17i8kbXKOj4EqDynmSJSk5WV7MrJulI7IAscpcl7AV5UoTZaVMjqpeY5iWdKOyUuGCXer1yjQwcxJXKSlC8s40IUlWUFIUCoqlmieF1FzypXVNw7lCk9oA2VIQkpL71hYpYb2aujxbxQa2YWwdJ2elSlhaZiUK6tQBzKUtb6hDmhEsViL9HETVzFTkrClkiqZgzBO6CyRQNl8w9YNieJjZZxK5awokFAR2SBZNXCjSrEObB/asSOsE0TVlCApKiQgBlFOamWuUoD/AM2oYr5Ur935D9gSnYyikKUl1KCOsSovzUlRJZqqAuKxYxCN0TZIRL6twUhQJUAWUk0ASoKBYuWL6GPsraspSlqJUvMwAfKpNwjMEAUJLlQs7GgePsuUlKk5ZWZQUVGaABMJCSKlZBckioJBym1AV8pbb/sd/oWcKQtQnSEmYspClqU6N0hgSoihDMyQeBGoglTkpKZqgl5hLJKFFAVlzApQC2YgKc1JLUDmOXMnTAZrJO6kpoTMCQ7szALYm2oZoEf+YlYfKuWeuCkgZQc68qbMqrNSlAeGoLUe0FWX14KZMSZhJ6vKQEpU7ocF1NcMLAklnN2AHamPJUnKs5AQTMCWLioym+S1SKtwLx92htZSgVkpSk1XLBIS96vdfgHpSF6ZiTMO46JRLKHHuaz1oOBjCUrOlQUFcv4Jps5c1RlSh1ihUrrmHEnm5Yl9YJbH2NkrMSXN813uQeHdDD0Uky+rCEDKTUbwU4Y9khswc8HDgEDQtj8OCmg1DZW8qjv++IM5zcgAcGXvRvH82ixJwalEpS9PDxqYvT8Gp8qA6mzEq7IAsCW+FYrL6Qde6MIMhFZy1DeA7ICQrsqcOHoG1NICRn9GiUJx+QfrBJmZ6khLqlkJNGHEVrU2jW4xv0Uy2x6QEqyiROBUSd5RmSyCxN+0Xuc1eeyRQjMvScWxUo0/Um5YjfNqjz0hUmbXCSyXqHBA0FCw8QG5vq0MXpdmAYmS9XlUt+0Z6kcfjCVIZiLUB763PmOGvj0QXpJey8jErdSlKd0sxB/loGJYsXHMAwWZSkFakHdGcLcF6kqBbmVDhu6ZYAIXR6GvfQcGrXvZoYdh4gFCUJU5Gju7kkg6OQxrR20u2gPiF5x+7lse1XQk6VBdyH4tFXGYbMSFAcXCmSmhAIcWKga0Z+UXMbITKKVJWUoU6UuAw7Sikg2L1/kANq9KKhZy4cl7k3Yvwc11MZvoYn7a2QVpokJUklz32c8Rw1pUQAk4ly09RASAwSCAo0YuPzWNHxeHzvlNXcFmYOS/IXr3wr7e2IVkZUqK3oU1ctxu4t4cTDuy4TcfsfNlY9KJc1cxU3O3s87TCtIdkF94EElhmDudXg9s4zpaWIQsqU5OYoqpTANlU4DhN7JhFxJWhTT8yVhlBBpT3Tum7h+RaGjZe1pZw+/nRNTkEoqWrfJ3AsB6kBWZQPAlmsQy23EvJi65x0yXau2OqSJC075QEvRQ0SSXAL1i5KxQUpOSVlst9wbpCgOy/F4pbVwklSkqC051LSkKJTQEub3ZI1ifGFEuZK9t2yUKYy6JCFqFk0qIUW03yMml4LUyauZMoEpyBSVJzE5s2RSFdnRlDx848JMUrrDmSnKopUAHIIoC5PvJylmitLxOFROzTJ7JUhWZXWkbyCMgoRcKVbhC5tyalfWHDn2amLqfOogMSFKL2YB600pFSyRSsI45SdILTcSgyFBJX1uYlScxCBMz77gMkgqBLNXM9HeAGP2qA63JmUGUhnYWyhgEgapoPGocY9YIEqigMpaxAtmejiD+xtgOesm5lTCaks1CaDW35aMuXLtG1xx9LtgzBbNVPJmTjaybAC9S3D+8MEvAgOEIBSGYu4NBusBQ8Hd3EFThwkBkswd63Pxfj87x2QBwAXueJtfup3QuJk227ZX2UgJAUkagLQ7VFHBBdKmsoF6s7Qw4HEhlkpOU3mBsyVAsesSm4H0xSpcAVgTJl5UqXMPVy0sQSKl9Ak61a3JtTZxm1XyBaSEEhpL1YjdVNobs4l83LmgKBHvH7U6wEhWTDppnqlU6lcmWol/vipqQQKmtMWF2QEoDUb6IoKWDUA4CJAZCwUpYpXvdXUDNV2A7KjUkgMXqKuJRhkzAAMyWAzpsttHABexNDpTMLzQBr0ZEevAA06mYWd/elxrcZR6OJaRjkgEE9TMcAVG9LvwtbkeEavDEZN6X1f4vDtfqjq3v/nyhJxSTVRc7vYAqRVw9g7gio49z16WkPipV/wBSaB3/AFmjVBdvOExTENQq7hcMCQNTUfWjoh7SWQGSxFSlJuE2STYOACRTl8YK7JxYRmCXJdrPqwBfwDmnygWs0KcwKtUvRiLHloWuO+PaEuEuoA1DNQnu+DGGA6yJ3XJUhSShSgXc1SpqLDGxOlOyKVMUJ0jIBlLLGVKgasCagsxoCSH749bGkukUSEJSXDAWsNAW4ce+nubtZKcxkuuaEFSyaZ0IZnKrrSg1yuTmS/aEQwI5yM6QZiwzjMCwQ7F8yWGZJNQDelNTYRKuzSkaKAHWmrUcbieZqXskx4wqkg9YpOZQQWNcoJc0SBQMPsJUWitiMYSkpSR3vUg8STZySz1oHhUMBdKcLKmSyiSgZknrAoO5905lqqtxRzw8IVUyiogrnKCkF2qgobsmwr7ziluNNAmSAQ9BTidBXuo9TALa+wpM4vmKSQGym4AchuAra/lEuNo0x5OD/QjwO3F4wyUuDNkqJUHYr9mpAKUtfeL8D3xF0gxysPPw82ZKQvtNLzJIUMpTVnLOTVtIr4Ho6Ja80qYrrZagQ108BaoIoxuIsYHYjrXMnKMyZmcqVvUsxawZ6Cg7hFeNkOm7oWsXNmYqZ1s5AAqEoly8iAXDgAVJfi5LR3qs4ABIMuXMcBSnSkto7nKW/hp4mHlUgEJTRLDtF2LPfXgz0tF3C4RGUoWApBbMC4PIuLEEO45cIT0CbWhS2ds5EtIBCkKZlC9bguHAJDNxcQbwU5ixBrahPiGH/bc4K5EpKUTAFDsonZQFLcURNAbfsxHaIoAaH7Mwm4AkFCqZaHebUNcNUHUd0TYiCctlGodnbUt42anjFYTwkAqBUArKhKd9U1aQzB25udAKkRamqSjKlQEyeWIR2W93PMJG6hwbVNWerU1pSHKTnmLzBU0pbKkE7stPuIew1IcveEM+rBzPNUDMoEgElEkG4SSCFrNiuhqWyu0Vl4apygqdnW9HJAIZQcqbT90CmkpQEpAqGy0FWBNW5UFY7ELIJ3uLgUdrVPKj92sAEGGlJqAWJ/mLl3tbgH+2txM8AgKUQQDlKS0xLsTl0NSHBBFuUV0GlQwDXZWaj0DvThypHuWXJLEh90+9pr3gjwEADz0BxBVjE5qnql76eyqqKke6qtjpYmraZGRejJJ9fBdx1MyvHeltytGuwgMq9LiiMTJIIDSjx1Uahh8TZ4ScgIckXBc6Eav50Pweun+kDolPxk+VMk9WQhGU51lN1OaBJcN3Whcl+jvHC/UHX9YoVADGkvj8hGsZJIQshIKmAs33nS/hFuTs9KTv5ypXZlpYLvq7ZE2qSNKikMKegWPQUiWZI+mszCVi9JY6opHHMXuaCJz0GxgSUoElL9o9aoqUWbMpRQSVNqeAhuSAFZkJSy8pZymUCydDUuyiOfEU4RYjHFYeiVJU6CCWB4G5ytultFPcCCf6AY0mvUszFph+fVvFhHQfGJDJEmtz1he709nCtACUKUtB3UpCiSS7EKd5oa13NzR2DBzUXJUgpcF3rqzu4GYaHh9sNH6GYspZSZRzBl+0LZkgZFgZL3SQbhntX3K6H4rq8i0SeNJhNXLEOimhNGvC5BQn5nFSnK9noDQu9GFPhxj7PlpWxIlko7LJqgFIJYn3iRcXducMaugWKBoJTPrMIoLCkun54R6/QbGCoTIzM1ZimfiWluT95h8kAqSi/aLB3Bq9KkcxxvfxiVS+TAE6P3XudPE84ZP0FxlA0m5J9oR5bhjv0Fxl2k//AGqa7/Qrp5CFyQCtJmlOrs7jwvTmfi8XJawBwLNYUDCzeHiDBub0ExpsmSGt7VROl/ZXpzjpfQLGPUSWJr7Q2FvchWMEKlkoUCkKSTZW8CCzg8atXlRohXjVSFdVmBsEzF73VZyd2YoiqjYEkOVDNxU1T+iGMLJSJSR7yusOelgnco+quAoHLiEdDcacyFow3VEMJYWSnm4MuruXd3iRC3h8OhBUCSaZpiiXKllu2qlWNtAGoC0U+qYbpcO/E1ILaOC7QzyegONSVD2JSwCFGYTMDF8qiUbyQWYkuwa9Y+o9H+KSAlCJCUpt7QuXu/s6l3rrAApSpRSQxc3a7FvzroYiKQXChVNlfGlXamv0uEOU/oDjCzdTTjMUza0yM8RK9HmMP7Fw1esVVnZ9zQk2/vAMTJr9oCpY6jy/tyjps0gAI1Ie3xN3avgYcR6OsYAw6kBwf1qjan7OlGiCZ6N8dQAYdhxmq8KdWz84QHv0Vlsdlr+pm1a+/L8r/CNhjPOg3Q/FYXFCbO6rIJS0OlZUolRQQ4KAPdNXjQ4AOjo6OgA4R0dHQAdHR0dAB0dHR0AHR0dHQAdHGOjoAOjo6OgA6Ojo6ADo6OjoAOjo6OgA6Ojo6ADo6OjoAP/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0" y="-1790700"/>
            <a:ext cx="2533650" cy="37433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150" name="AutoShape 6" descr="data:image/jpeg;base64,/9j/4AAQSkZJRgABAQAAAQABAAD/2wCEAAkGBxQTEhUUExQWFhUXGBsYFxcYGBsXFxoZGhgcHBkcGxwYHSggHBwlGxwaITEhJSkrLi4wFyAzODMtNygtLisBCgoKDg0OGhAQGiwkHyQsLCw0LCwsLCwsLCwsLCwsLCwsLCwsLCwsLCwsLCwsLCwsLCwsLCwsLCwsLCwsLCwsLP/AABEIAREAuQMBIgACEQEDEQH/xAAcAAACAwEBAQEAAAAAAAAAAAAFBgMEBwACAQj/xABHEAABAgQDBAYGBggGAQUAAAABAhEAAyExBBJBBSJRYQYTMnGBkQcUI0KhsVKSwdHS8BYzU2JygsLhJENzorLxFQg0Y5PD/8QAGQEAAwEBAQAAAAAAAAAAAAAAAAECAwQF/8QAKREAAgICAgECBQUBAAAAAAAAAAECEQMxEiFBIjIEE1FxoWGBkcHwI//aAAwDAQACEQMRAD8A0fpT0km4eeiVLTLIUjOSvN9Ihgx5RSldKcSfdkeS/wAUUPSEf8bJr/k//pFXCLpF8erJb7D6ekWJ4SPqr/FEsvbeKP7Afyr/ABwIQqLmHFIlhYSG1MVxkfUX+OPX/kcVxkfUX+OIkRKEGJ7KPaMbiiWeR9Rf44lE7F/Sw/1F/jjpIqe6LIejmJtgQdbi/p4f6kz8cfOtxdWXh6f/ABzPxxaQiPaU0MLkwKXW4v6WH+pM/HH3rMWz5sP9SZ+OLYj0274wcmAJ2htDFSkFZOHLNTIsXP8AHAodKcV9GR5L/FBfpKPYHmpP2wpxnOcloaQSPS3EuBlkV5L/ABQTwW1sVM/YD+RZ/rhUbfTDXsVPyilN0ItjEYv6WH+ov8cfDisXxkfUX+OLmWMw6VYzGr2gZMnErRKKmISWypSwUxSxuXq+sDmwo0Tr8Wz5sP8AUX+OKWJ2/Ml9vEYNPIu/l1jxl+zMNIxKApeOnTl5VKKQhakulBUxWpLWHH5xLsPZGDmMjLiFTAFZipQTLC0oKyCM9RTRJjRQytXQrX1HjEdPEoviMOf4ZM4/HM3xgPifSuUlk9Uo80lPymE/CBOD2XhJc4SPVULUjqhMmLW1VpSosMhdgrUiKeBx5SuZKlyJGdwQWXMUVLHZyumtqDjC4ZPr+Bj70M6aTsZiDKXLQlIl5yU5wXLZe1SoJPhDzCb0Xw5GIWvRS5iU7uXdQEte9Sa+GkOUOKaXbsDLvSYsjaOGAscPMfvExJHweIMAecX/AEjYbPjZJHuSFHv3iCPt8IFYGjRul6SXsNSoI4c8oFyNIKyO+JaAuSjHYjFIQHXMQn+JQT8zHSW4whekDCS+smTigEolZnKEzOyHcpUQFAMSxMZO/Ax42dtzDTZnVSp8uZMYnKhQUWDP2aawaSg8Izj0fzgZgUklutmJB6qXLorDypoSyFGjEqf94jSNHctfU/ZA40MkEovHtKbiPCDWPgMSBIEDjHotaPCTQxyoQAvpOR1I/jHyVCrk5/n4Qy9Kf1I/1B/xXCwDQxlk2UiNCTnEN+yZdL6Qo4b9Z3Q47NfLFrQmEEoFKxl21MSUzcTPy5kokT1k58pDhRYbpqWAB0jT1LYE8AT5B4yraCetk4yUlQC1y5cmqZhAKyS+4hV3anERriVyEwL0MxDYeYZeHly0iWSnNMmLVUpRVsoYgkU4wQ6HzZ80zWl4aWooWpJSmaohWdABdcw3cxfwfRibh8P1a3zKySxllrNSp/eCdUjzgpsbYy8CEqWlaypSEAJQHLkk++dWj0G4casxp3oAYfFz/WcTvymSZyVKTJQFqMuWqWCVX7QA7qQI6PYvGLxKM+MnZTiEJyoIlpy9YHohhUPDZN6NTJEuctXWkzVEbstJLzJucsOtrw8Y+7I6EqkNNUZisoUQMqEnMQQP8xVifhHNJI1GHoPLIlYcklRmdfMdRcstbpHcEsB3Q5wv7Lwwlqw0sOyJRSHvRKB5wwRihmcekZ/W5Tfsf6zAKWpjB30jH/Fy/wDR/rMAkmgjoS9KIYYwpdoMSTAPAqtByRpEyQFyXCx0slpK1hdEGSrOWc5ckzMwGrCGqWYVumHbqWeSQ5LB2mAO9POMvK+5Xg8dClYUKQMOVFPX5QCkgucC6C5Wf8lFaX0esaBlLRl/QBa+sl5lB+sl2Uk0OCnhVEFu2lBfwtGoSzzPnDybEiRCTH0SzH3KY9JRGZR8TLNY4IMeskdlpCAB9LB7JH8f9JhY0MMnS3sS/wCM/KFwqMZT2UtHjAjfMOmA7MJ+zBvm14dsGd0RfhCItpLaTMP7iviG+2E7Y0oqKrgKnioJTREkmhH74ENvSBbYdfPKP9whFwmHSiTMmWb1mcS/7Nh5axvgVyJei7L6XJnSUzRg8YHUwSuYtK3SBvAuWAfxflHyf0sCpaV+pYyq1JSkzJgW6W3wbhNSOfgIzlOGIwUhKpk0qPWLzOvUISPfs6SRe54xDisORhcOM66dap1LIJzTAge9YFBLcSa3fo+WyLNIm9MAuTn9Qxn6zIEKmLzEhJOcEmgBYd6hwgx0Y2ynF50+qzpCUhvarWc1yyQrufjGPLkrTg5AM1dZk1biZMdmlpAB03gst840H0MYI+rTVrmLmNMDFZJZgklnJahY9wiJxaVtDTH9I/xEs8pn9MF4FA+3ld0zhwTwgrHPHRZm/pIUPWpY4yf6zANHZiX01YrJiJI1VJV5BdfmIq4Oa6I6l7I/uQ9hPZ8MWHhb2dcQySBEzBF9Bhd6Uj2iGDuhv9x++GFAgB0nSesk6P8AiTGPkoWfRrlKkhJUayC6kBLNLxaBZaqlyOWXnGtIQYyj0eOmYU5BLyiU7Z3LTcQkdtR+kT/NyEakhVIeXYo6Lgj0Iq9aEgqUQABUmjQIm9J5aXYLIGtAPm//AHGRSsYnj7CrM6YJD+zLA1JUBZnoQ+o8xxiP9Nh+yJcsN4P32tzLCHxY6Zc6YmkrvV8hC2oxLtnpTLnGWCCgpzPmUg9oAhmU57J84pevo1LHvH2GM5wlehotbEO8f4oeZCWSITej6gahjXvh0lqpDZIJ6Uq9iBxWB8FH7oQ8WZkrATFhYLYZbhSEEHrFKCQRlYjiC76w5dN5jSk5aHfPiEhvnCV0onGXs+YlcslJTh0ES5mVT5wpgpSFAcTQ0Lc46cCFIVNubamJlyQZchXsQSOrYOVrIYIUlt3Ke8xDt7aSAmQFYeSfYSywM5DZwZhAKZupJU5eqjHrpP6vmKVdejKhCaCVNLCUlnGaXVr835RX6VYfDCeU+sLRkCJYCpBIaVLSgF0LOgc01je/92QifbW0pCZWGScGluoCgPWJoy5pkwmpcm2atnA0jVfRe3qCFS5XVS1lZymYZhziYpD5iBRgIyHpLgpXWoljEyQZcqVL30YhPYlJBIyyVBiSSxNHDxuXQ3DiVgZEpJzZEpBUkHKolIJKXAJSSbxllfpKQVSPbyu6Z/TBaBKf18rumf0wWjCOijEfT2WxeFPCTM8sweKuzJwUhBBoQC/Fw8ff/UUE+s4XM7dSu38YgZsCaDh5TO2RLcaBo3T9NEtDVs6eM+XWGmQYQdmzGXfUfOHnCznAhyEFJaoWemeJSlUoqBI3iQAVUdOg8fKGNCo6bh0KqpIJ41Cu5wxaMXsoSeiGBmInkkgpJTlyqKkh8QS3D9UpqcG4RpKBS8CJWxpQWlaQQUqBFj8SM3xgykQskk3YJUKvT3aXUJkuSlCipyHLkZWHfUt56GM4xPSWU4CVZlZnNDlD3q1WYbxY2pGy7ewCZuHnJUkKGUqAIfeTvJPeCLxk2LwKSWANSXbs0GvEMB5jvjHk0zeGirLxhmJCyaHXMp3LPUjKlLPUDTRqxTMYzS3CQ7KGZVWBzXc5Wdr98fMTJKS4JrqxBLVIB0AcaE1ozGBOIISCkEJIzOBq96F7GNoy+o2XcTi3NDokhiWJp7pYp4i9uF6KZikqUqoTaqWT3UZxwfzqHrpUo9oMSQ9Lki5NwGcNW41DRMZeagVQZRypcjV/uhuRI6+jScv1koclKpRJB0IUliOTFo1+XaMn9FkgmfMNmQBTipQPnSNaSmMbsmWxS9IM4hIAD7hprvKanOkKPTvEoOHTLWtcoLxMtlKlZwWksEshRNwC4fg2sM3TqeBNSDb2aSWJZ1ZrAE8vGFbpnK9Ym4CWhUumKWtYWsS1MmYkboW2YhLuBWmsdWLqLZm9irtnBCfjFy5eJkAmcUBKlLlL7eXL7RASSLUUXirtvYeKxOKnGTKKxMnLyqlqTMDKmHKT1ZJSwYnMzas1I9kbBxatoSZipEzJ6wmapaR1kthM6xRKkEpApqYD9GcMo7Rw/WJyqE5MxaVAggIPWKcGtgRDcmxUFulOzsTMxc5sPOZc5YQTKmZSCshBBKWIIy1fhH6Uw8oJShKeyAw7tPhH5g6AYmavaGFQmbMSFTkKUErUkFIOddAbFIMfqGTJygJGga7/AJvGWR2hpEI/Xyh+6v5JgtAhKnxEvumfDLBeJjoZhn/qCklWLwjaSlnj74hf2AMshCfogj/cYbPTmD61hm/Yq1b3xGWn1gKdM9Q5VbyIYx0qUVCq7J7se8KHWNBDls2fxMY9Ix+LQQTNSptFIS3wYw07N6WzQWXJQQ1WW3wV98TKaaCjVpRcRMkwm7O6aSFMFBcv+Ibv1kkj5QwydpIXVC0qHFJB+UZsYWkzKjvi6pUBZGI3h3j5wdUmIYz0AFAjiG84yjGSXAcWuzh/o0DUr4841aUYzPaakhRDsQTQEC1LHnTT5CMpGmMWMckqbI4LVUaAC+pdyQ3H7F+fJcgVPA0DO51vTj4wzYmYCxKmy3dQYkG7kDd00sL1YLMSjndiQoCo1dOvItYXrGkS2UCFBRZ2t2i5oauKtUvQeNhKnUODe1zXhwFfOI0ytSC7Nd3DMwexDcdYm6t9NW0Dg8ef5MEmKjQ/RLL9pPLWErUn6b/EGNQeM59EsphOLVKkjhYKa3eY0ZSXBHGM0Zy2Z90qxqPXUoKgHmJFSEjdQKOaO7U74hx3ReXjZmGxicVLHqzq6sALzqCs5OYLocw4G0MGN6GSpiysokrU7upAC/rJ8rRCejqkBglTMQzpmoY3pMY15COmOSNVZDXkzfZ/onx+EmGagyZoCJyUmXMKVFS5S0SxvpSBvqTq0Utl7P2zhVTDNGLCEyJxAUTPQVGWUoCTvJCs6kmlWSY1OYhSEBAKUMzdqSqhcdsFJtwixN2piEhOXMWILlKVpAYgsUlOh4G0WknoRlPoqxEyftEIXKw+dKJizMGHRLmoJAReUEVddcwOsb8DXj+eUA8Pt4TFoBQM5LOxBZiT2gKUBoTBYGMci7GiKWPby+6Z/TBiBCP18r+Ff9MF4I6GZJ6Y29ZkP+xOj+/GfqSkXIMaJ6XZObFSeUk/84SxhUi4B8hGi0AI6jg/zi1JlqFGeCSZSHeg7m+yL0tUuw1/NIhoAdJwpUPsMRL2KpZdEtlD3k7h+sG+cGesA0HeaRPJ2iUaZhwsD4iEuPkCts/AbQQpCkz1hAUklK1JW4cOHUCbc419E3UGM0/SEivVhPPM/wAmi1s3ayV1TmSo3MpJr3lD/GL4w8MDRxMEZj0lVkXNBO6FLaw94vV+40Yw04bHzBxPJYAP+2vnC3t1QKlks5UaPqqtKVFT4Rjli12Xj2LOOxAbKACWJJLkA0AoBqwcuaObBoXpgqWzWq/aCQ55gXp38SYObQJQASCSGcvmqGBsaFw78DzJgLOSEhiCQw0DsH4B/wA+RAt9FTK5IBBGtCWtcF+L+OjxZlhmL2+Pi3neKktxag1NuAqLvb+8W5Mu/wAwxFgOLQnYzVPRMfZTT++B5CNASYQ/RSn/AA6ydZp/4Ih6AiUZS2ejWPYoYiePTwxHtTG8VF7NlGuQA8U7p80VizH1MIAPjdjApUETFJcEDsqYmjgkO474vykskB3YM5uWF4nWI8lMXb8sRXln/ES+5fyTBiBCEgT5TfRX8kwXi46Ayv0sJJxchv2R4fT5mFFAPZYD+I3/ADWHf0mAnFSgASOpqB/GYRccmcktQJ7wL8RGi0Js+LwpHuhL2CXP3/KIzMYt8GY/KJZOKIZyTxAFPvieXOlLooU4vUDwrCaGQSsSA9H7y0XsOEzBukgjQgkeYtEc3BZKoylLUL1Hir74hWVe8QNan7IzYz2uQQd9h3/2eLEiYU9lYHIJo8fF7UTlyqRnFmAYd7qb4RVTOB7KQkcFKf4tEMBhkbbUGBI7iKed4q7WmZ1Zxl3v3c1h8fL7YDiYoO48R9hiyJwMlOViXNaHezEVfgaQpSbVMuGyhtQ5QdQTcmtDcEngGgFOnJSEpOY5uWYCpsHtpX4PF+bPBzBiQCz1CbDQv72Xv8KiMqgeAHKo7nqQS99E+biWTBLAgCxfjrSrvfSJpcynCviOFX535xVlK5gtRveNLgKiRKhQu40N++vKKYjSehWJmSpAKTQqUWI8D8occLt/6SSO6ohI6KYgDCyUjeUczhwGdai5etmsDeGEljQA/ExrCCcUYt9jNK2mhVjXhr5Ra9ZTrCQoJJqxN+ffx8YsoxCksAs8gS//ACr4PA8QrHNCkmxEe8kKcvaa09pDjiCxPgfvi5J2+gUKsh/eoPO3xjN42MOKBFx3tHzNFVG0QRcR9XiUnSvnE0BIP18r+FfyTBWA8lYM6U30Zn9MGIqOgMt9KpV61JyvWSaB6750F4UVqWwCgzaEMz9/ImG30slXrUlnbqas/wBM3bxhFUkXA5V843iuhMuiSk6pbvT8bfd3WivuhTAdx15UqI8SkOp6O1ND58IJypqFDKpjwsPAGo8Hbu1TAryl5gUlRY6pKkkH90hsvg0EU4aWaKQG0Nj4n3jc15RTJy2GUcnPxNY9ifmvU3dohoZGvZ5elR8fhT4x6lYHjUC8XcMtTWJFnPDv0pFlakmlCbUbzBH9xy1iGBXRhksxrwBoPz4xWxyUpLMGAdr35fKLeIPUoFHDkDQDV1cBzD174DYiaCHv8m1jOWjSGwbtALFWBSKMwpdiHt315WgVNmXc8LP8XodYvYulCHFQ9GfWrt+dYGYhiGULUbnwvw10eGiiWUo2qxOnf320+MTIBbQvz+299Dyiol2duWlG14tfy4R7UvslRqaANqK/L81g8B0NGCWpMtDpLFIY3d+Y+UFJM1eXtt3OL2/JgehC8gABbKBTWlLAExJKxBDAuNG4+EHfgzLipqyC6jW1a+d/CPMnEzEdlbGxckKI0c1fuePgmhnYnkCAfJRYjkCTHoLQS1iwcFLFj+6RmHlC9QE0rb8x2JSrjxHOhb82i5/5lBuCeSWI+LRS9XBucvddvE0/NojxODQqwUOblybAvx74aySQUghLnS1gqlFSCDdKgkk9wNuZf7Y9fpHMldqbLUP32B8wR8jC9iNjnQv33+75QLnbGU5DARXzfqhUaZ0K6VoxWOTKCd5MqYvMFBSCHQCARV3PCNHjF/RPssy9o5yG9hMT/vlHwtG0Q4u0DM09JQScXKCrmSWFA++XYmxt31hF2kGYpO6RQAsacr6Q2el7/wB3IDt7E99F6Qpy1Zh1ZclVSCyQWBYpdjmdhZi48OiOiGUik6ORcv8AD5xdwZejXvYf2j1IwgFX41yuXFNeyXfTSPGLw1SzqF6fJvCE12MlmYxKaFecM2RJJatHKR+axbl4cFKVywkjM6hU10awf4/OF2YKBxlfSwateTCvlFvC4aYgpWFVLKAanJ3o7PWhrpE/cAh66tmdNeTEedqa0jlzjR7/AEn4xYmy0TRvpKVJLFQB4/Hu76UeKe0JKZagFO6g4p7tgcveGqREMZa9eajkuGINe9/P4wNx5SlbJ3QQ4rxcxFMxqUAknKHYZiPhr83iji54UXLeTN3AWiZLoqOzxim/eu4L1e3c1mgfik5q3cMQW08n/Ph6mJWCMq6GyVBwzcbjhV4rT5qz7oHcrj4Bu7nCLPtQE3fW1i76ch5x3WglJJs5HeaN3t9kUesWSCwoWobOa0bx4RawaB1iahRKk8LEgeHCE+hbNMwJExLjdYHdI3mFtADpp4x8xcpTJzZUj3Sb0+b2pWvnQxeImFwlTB6AUHi3ziRG0FAMoZgNFB/JVwR3+ECRJY9aSKJFG176WHH7IiQaglTXobPq2o08hE8vCCYnMg96TQ0+iqx8WitNklNGazOKP40NeDwwLCJ3BuHd9vzicpV2gSA2hcPd+774qSMHR2LO26RcX/7rHtWLQmiSe+grwdq+D94iaAsrngJddBqbf3iNc4KICTlA8z4tRojGRSWIfi5c61e/Gt45SEswUAWo+niYlxYxj9H8vLiwGAHVzGY07SLjjzYRpsZd6PARjRqOqmVFR2kRqMaw0SzKPS8tQxMkg/5Jere/CZJIIBP589IdPS6D6zJYP7E3sN+EtglQBIKrkJDnlvaW0Bjqh7SGEpTq4ZizvqLDxsPhHrBK3uzXuL8KNYVduCjfSFGPJdKU5U83zG+oL6UIIiyjaKUp3yEUKXfK4NCApyyrM9CQPAasDl5TRSkobiXIGlGp3t38xuIxyAwQlSgzEqO7SzJFDXXg/GtPHbZkpStEt5haiwC41OZ7WECsKiZOB38oBYAHeVR6Xf8AseEZNrwaKD89BnEbby0M0iwypp5t9piBW3VLS2UcCSXBA5nd8jx1eK3/AIZmSAlZo6nBCa3XQcdOF2i+lKZT5QFrTmzOWlpqGbKuquXMh4lJvt9DuK12Q4DAlY6whSgEkqDEBg7OtVFCmn9oqbWRkUwKaD3VAh3L28qQUlmYEhai8txlWWBS1KISWaodRD/SFHgbtaWvM6woK1JaumYZaMRwJHOKlH02kTzbfYJmTKfmjHl+fKKc9XL56fPXhE08s/B4oTFvbxrGaLs9rmCnL74sYNftEt9IFheheKKhQF/zeCHR5jiJaT2XL1AoEku5IAa94irdA2M6NoCmanjSLKZ4IcFxzNPOKmLwFdwgvXIob7cTx1rTvMeMHjpUkEGScw1cMDrQgClLhWsXKLi+xcb7XYy4JZZ0jL9vddxxprFhO1ECj5nuHFGPGqfJ3paFNe0zMup3L5R8nu3faJUYhuA84ihDPiJqVD2ZIZnDuC1q+dTA5aiHJTQ+Qf8ALxSROAet+Nb/AN6vFjD4o60ajH3uYbS9aGHQHKBJSoKIAeg7JJDVGrVbhFlExQvT5R5Io+VQLtlABNeDs/dH0EOoOAE/yueAIuWuBWoeAQ19AJgONHHqZjnuVLo/jGnxlHo2nZsal2fqZlQ7dqXpoY1eKQjKfS2P8XI/0TrXt8oTFJIB0fg33Q8elaW+JlUdpXlvn7oTOrTV6aV4/n/qOrH7SWCFbVKhuNkBZRL00L93Cp+EXMLswLPWqV1iAXSRQKNqHMCU6OMr10qR+L2YUkzpeUC65ZIc80uWzM5EWdj48Fg6RKDsVpzEF9QiuXhwc0hNd9my7j6dluYlIUQEpTR1MGahoCCTzJNbcXibDFWUFBSVKfKM5dI1JBZPC5uwithcKVJSo0MyrWLKr2SdEhq8IJ4EDrCXJCAAMwSjeJJVvB8tMlnMTCHKVGLZBiiUESpZJJB62ZnKFMqoBDA1uS3DQmK6JKk5ZoKC5AljMmjjtFKsozBIJZ30FTHLxaV53zOteqVEAKWA2Yje3GS76RZWmYJye32N1kzC+ZTl+oBYbqe03J41UFOdeCW6jZcwzg515ipqrCVGg03Uin7uYh7CAm3lkrZQylmanEnRhq9tdWcmZ7AATTLZw/WAgXcOJiwbgaQvdIFpM0pTkG6kgIGVLVFG5i45Rp8XKksa0RiV+oBYyVR/7QKmUJghiZhAavh+XihPxDns+Jv56R56OkrK4+BghscK6wFPaq1rtevz0ilU/c0Ty8TlmJy1IO8LBq3g9rTQqsZMIsgklW+dc29wqCoEn61hePc2UkmqaipIStzo75WfWxaB2zVzjmKMuW5G8qp1dAbTWLUkr6xLlALl8qkpUQxoQGU1AfAcI7mvmQ5MyTcZURYzBZQJgWCDdQd0topIs1n0IrHyTPULn+7jR7Qc9SG8llMoZiASe0Ck9pR+jEU7ZCCEKCQknq3yJypSlSk5yUqo4SVMU31EcrxdNo2U03Uv5IJDqG6FE3YD8tpB7BykpSFzCzNcEnWjXKqmnzgDOlTpFJaipAutiUsSTVJs7G1A14hO1FFeYu9nVwuySAAByA84yY3B1fgaJuNKhqlHfvm9ynsitgSa3DMYllm4BgEgMBwDcoFYPEAtvMb8PM6xdRP0B8nfy7/nE2Ib/Rq3r9KexmUenal2Gka1GT+jZH+OBs8mZo3vS68Y1iLRLM09J5fEISxJVIo1n6w3a3fbjeEqRIyhy+bkWUD4H7xDZ6WFqGLktrJLjiM/mDwItChhQuYSg1UltXzpPZVz1poQRwfqx+0l7I1yQoksp9TQks1+DcIXMfJOHWVJ7Cu2gPQ8R9oENPZ3Xp+fgCIgmyBV0uLaa/MVvz8YppMcW07RS2VtFigHIqV9IpYJJBArqmpcaXo0H8HMT1yyjLSYGMs1V7KW5Sk7mVzlKjqDakJWNw/ULqCZStC4SFUdwbpgxsxctKgmcrMhYCUFqJIzMCbkEFqmmUcaTFuEjScVOPKJNiZITh1Lcjqi5zKZ+qmtQJLuSkirXvEeJ2g60ZspzHIQWmEktlA6xSUiupcVhhxScrpQKJFUEDKUkVyiz0ry0rA/AYdModShMhMieWVMWl2dtxQS2Yk0SVKAFLlsxycZWjGuqORjJQSU5sznKBLY1fdqhKZeYKFgFlwIinbCM9kz91ZdigBARrdycxFchc+FR7l7FXIWoyicQhIbrEKHrAADGUkqIQLby0MqpFFCkS9sgpUStIAQCoy3AlpNpUoFlFajddzVmdIHZJ480a8mK5QYs7T2JiEzFy0ZMRlbMUEJIzWSQaOwsHNRxECcRsvEgFRw8wCulKFr99Ie0zRJCiEpQsJM2YlLJAUqktFAxUQKk1fkQwjF7QXKnDDFXsQEJWCN5phOYlfasXd44n8JOL6a/P8AvBqs1gDBdHZ80gLaWDWtVEC7AHSlyIIyOjyUIUwUpYqTRiPpJ4ps7VGsGsYupz2lqIWDdIWAUTA72CspP8b0DRaws0qVkykzEqGZKb71pssmiTXeSSBf+eo/DJP/AKMXzG9A2WhOUBDnXs5lAnUpPaDNVCgTZqRawOHKg5WAPczKWUKJ4pmsUEVGVzflFpeyksJqsly6E3zA3KbBfFHHU2iaXJJDq3ZRD1Y0FiaMEm7OrSwcRpkyKqjoIx8shwuEmKQsploUoJKikEJZCSwL8zW3vC8TTJYdMtxmDBlKdsqSyk8ASkCn0ha0Wc3tCVOSg5kJMpTkKSxUaEO2YCguXGoik4hKiVLWkI/yxMDOm5IdrtQO4A5sMvbH7l7YOx2DPWMZiEboG8SblViSCA2ggftjBkSEKKMrpGVQDJmFiUhyWJIrStPInisYJSVAJSJyyoqk5WCUuAkmzOkJLjNU2uQpbR2mrdQpSphSkICFABgLNloLCzu0c02joxRfuukVhi5skkKcDSuj6aeEMmCxAmICgd40bV2fiDfRngRsvZJUQubUaJ4dz/bDEcIj3TlNBmFS2gOYMR31GhERVoiTV9aHP0WTHxwAt1MzzzS/vjX4xz0UoIx+hHUTKg655eh3g92qGasbHFJUiGZT6XC2KknhJP8AzhRdTJUgHOjsigzJJ30PzYEHRSUnSHL0qIfFyf8ARP8AzhYw2B3tAaE04OzlqchHTB+klnufIzZV5nz1D3Oaz+L+XdHjKuoQkEg8X589D+Wi1i8PmyhItVKiAwUaKCnNlOaUNrxDKCC6CFZyHKXol6VD8yftcsHyA+YnBy1gpUBMbtJHHQK0Gn5uhYiUJcwyV5il/ZjNQA+6SWBpqHjQ5uCJUSs7n0LWL5napPMv5wA2/gELSUAC5yrrukO3g7uX0tEtckXCbg7R42Lt/qvZ4gFSwB1ahUkaJJLW4kt9tudhJk/MoGWJR7SAsOtwaJURlJZnSGfN2uK7s1RQpUpbJUHJVcqbV+I4nv7j+zJ8ta1BXWJnKIEvEILBQbszEkFG6A75d5y29cj17i8kbXKOj4EqDynmSJSk5WV7MrJulI7IAscpcl7AV5UoTZaVMjqpeY5iWdKOyUuGCXer1yjQwcxJXKSlC8s40IUlWUFIUCoqlmieF1FzypXVNw7lCk9oA2VIQkpL71hYpYb2aujxbxQa2YWwdJ2elSlhaZiUK6tQBzKUtb6hDmhEsViL9HETVzFTkrClkiqZgzBO6CyRQNl8w9YNieJjZZxK5awokFAR2SBZNXCjSrEObB/asSOsE0TVlCApKiQgBlFOamWuUoD/AM2oYr5Ur935D9gSnYyikKUl1KCOsSovzUlRJZqqAuKxYxCN0TZIRL6twUhQJUAWUk0ASoKBYuWL6GPsraspSlqJUvMwAfKpNwjMEAUJLlQs7GgePsuUlKk5ZWZQUVGaABMJCSKlZBckioJBym1AV8pbb/sd/oWcKQtQnSEmYspClqU6N0hgSoihDMyQeBGoglTkpKZqgl5hLJKFFAVlzApQC2YgKc1JLUDmOXMnTAZrJO6kpoTMCQ7szALYm2oZoEf+YlYfKuWeuCkgZQc68qbMqrNSlAeGoLUe0FWX14KZMSZhJ6vKQEpU7ocF1NcMLAklnN2AHamPJUnKs5AQTMCWLioym+S1SKtwLx92htZSgVkpSk1XLBIS96vdfgHpSF6ZiTMO46JRLKHHuaz1oOBjCUrOlQUFcv4Jps5c1RlSh1ihUrrmHEnm5Yl9YJbH2NkrMSXN813uQeHdDD0Uky+rCEDKTUbwU4Y9khswc8HDgEDQtj8OCmg1DZW8qjv++IM5zcgAcGXvRvH82ixJwalEpS9PDxqYvT8Gp8qA6mzEq7IAsCW+FYrL6Qde6MIMhFZy1DeA7ICQrsqcOHoG1NICRn9GiUJx+QfrBJmZ6khLqlkJNGHEVrU2jW4xv0Uy2x6QEqyiROBUSd5RmSyCxN+0Xuc1eeyRQjMvScWxUo0/Um5YjfNqjz0hUmbXCSyXqHBA0FCw8QG5vq0MXpdmAYmS9XlUt+0Z6kcfjCVIZiLUB763PmOGvj0QXpJey8jErdSlKd0sxB/loGJYsXHMAwWZSkFakHdGcLcF6kqBbmVDhu6ZYAIXR6GvfQcGrXvZoYdh4gFCUJU5Gju7kkg6OQxrR20u2gPiF5x+7lse1XQk6VBdyH4tFXGYbMSFAcXCmSmhAIcWKga0Z+UXMbITKKVJWUoU6UuAw7Sikg2L1/kANq9KKhZy4cl7k3Yvwc11MZvoYn7a2QVpokJUklz32c8Rw1pUQAk4ly09RASAwSCAo0YuPzWNHxeHzvlNXcFmYOS/IXr3wr7e2IVkZUqK3oU1ctxu4t4cTDuy4TcfsfNlY9KJc1cxU3O3s87TCtIdkF94EElhmDudXg9s4zpaWIQsqU5OYoqpTANlU4DhN7JhFxJWhTT8yVhlBBpT3Tum7h+RaGjZe1pZw+/nRNTkEoqWrfJ3AsB6kBWZQPAlmsQy23EvJi65x0yXau2OqSJC075QEvRQ0SSXAL1i5KxQUpOSVlst9wbpCgOy/F4pbVwklSkqC051LSkKJTQEub3ZI1ifGFEuZK9t2yUKYy6JCFqFk0qIUW03yMml4LUyauZMoEpyBSVJzE5s2RSFdnRlDx848JMUrrDmSnKopUAHIIoC5PvJylmitLxOFROzTJ7JUhWZXWkbyCMgoRcKVbhC5tyalfWHDn2amLqfOogMSFKL2YB600pFSyRSsI45SdILTcSgyFBJX1uYlScxCBMz77gMkgqBLNXM9HeAGP2qA63JmUGUhnYWyhgEgapoPGocY9YIEqigMpaxAtmejiD+xtgOesm5lTCaks1CaDW35aMuXLtG1xx9LtgzBbNVPJmTjaybAC9S3D+8MEvAgOEIBSGYu4NBusBQ8Hd3EFThwkBkswd63Pxfj87x2QBwAXueJtfup3QuJk227ZX2UgJAUkagLQ7VFHBBdKmsoF6s7Qw4HEhlkpOU3mBsyVAsesSm4H0xSpcAVgTJl5UqXMPVy0sQSKl9Ak61a3JtTZxm1XyBaSEEhpL1YjdVNobs4l83LmgKBHvH7U6wEhWTDppnqlU6lcmWol/vipqQQKmtMWF2QEoDUb6IoKWDUA4CJAZCwUpYpXvdXUDNV2A7KjUkgMXqKuJRhkzAAMyWAzpsttHABexNDpTMLzQBr0ZEevAA06mYWd/elxrcZR6OJaRjkgEE9TMcAVG9LvwtbkeEavDEZN6X1f4vDtfqjq3v/nyhJxSTVRc7vYAqRVw9g7gio49z16WkPipV/wBSaB3/AFmjVBdvOExTENQq7hcMCQNTUfWjoh7SWQGSxFSlJuE2STYOACRTl8YK7JxYRmCXJdrPqwBfwDmnygWs0KcwKtUvRiLHloWuO+PaEuEuoA1DNQnu+DGGA6yJ3XJUhSShSgXc1SpqLDGxOlOyKVMUJ0jIBlLLGVKgasCagsxoCSH749bGkukUSEJSXDAWsNAW4ce+nubtZKcxkuuaEFSyaZ0IZnKrrSg1yuTmS/aEQwI5yM6QZiwzjMCwQ7F8yWGZJNQDelNTYRKuzSkaKAHWmrUcbieZqXskx4wqkg9YpOZQQWNcoJc0SBQMPsJUWitiMYSkpSR3vUg8STZySz1oHhUMBdKcLKmSyiSgZknrAoO5905lqqtxRzw8IVUyiogrnKCkF2qgobsmwr7ziluNNAmSAQ9BTidBXuo9TALa+wpM4vmKSQGym4AchuAra/lEuNo0x5OD/QjwO3F4wyUuDNkqJUHYr9mpAKUtfeL8D3xF0gxysPPw82ZKQvtNLzJIUMpTVnLOTVtIr4Ho6Ja80qYrrZagQ108BaoIoxuIsYHYjrXMnKMyZmcqVvUsxawZ6Cg7hFeNkOm7oWsXNmYqZ1s5AAqEoly8iAXDgAVJfi5LR3qs4ABIMuXMcBSnSkto7nKW/hp4mHlUgEJTRLDtF2LPfXgz0tF3C4RGUoWApBbMC4PIuLEEO45cIT0CbWhS2ds5EtIBCkKZlC9bguHAJDNxcQbwU5ixBrahPiGH/bc4K5EpKUTAFDsonZQFLcURNAbfsxHaIoAaH7Mwm4AkFCqZaHebUNcNUHUd0TYiCctlGodnbUt42anjFYTwkAqBUArKhKd9U1aQzB25udAKkRamqSjKlQEyeWIR2W93PMJG6hwbVNWerU1pSHKTnmLzBU0pbKkE7stPuIew1IcveEM+rBzPNUDMoEgElEkG4SSCFrNiuhqWyu0Vl4apygqdnW9HJAIZQcqbT90CmkpQEpAqGy0FWBNW5UFY7ELIJ3uLgUdrVPKj92sAEGGlJqAWJ/mLl3tbgH+2txM8AgKUQQDlKS0xLsTl0NSHBBFuUV0GlQwDXZWaj0DvThypHuWXJLEh90+9pr3gjwEADz0BxBVjE5qnql76eyqqKke6qtjpYmraZGRejJJ9fBdx1MyvHeltytGuwgMq9LiiMTJIIDSjx1Uahh8TZ4ScgIckXBc6Eav50Pweun+kDolPxk+VMk9WQhGU51lN1OaBJcN3Whcl+jvHC/UHX9YoVADGkvj8hGsZJIQshIKmAs33nS/hFuTs9KTv5ypXZlpYLvq7ZE2qSNKikMKegWPQUiWZI+mszCVi9JY6opHHMXuaCJz0GxgSUoElL9o9aoqUWbMpRQSVNqeAhuSAFZkJSy8pZymUCydDUuyiOfEU4RYjHFYeiVJU6CCWB4G5ytultFPcCCf6AY0mvUszFph+fVvFhHQfGJDJEmtz1he709nCtACUKUtB3UpCiSS7EKd5oa13NzR2DBzUXJUgpcF3rqzu4GYaHh9sNH6GYspZSZRzBl+0LZkgZFgZL3SQbhntX3K6H4rq8i0SeNJhNXLEOimhNGvC5BQn5nFSnK9noDQu9GFPhxj7PlpWxIlko7LJqgFIJYn3iRcXducMaugWKBoJTPrMIoLCkun54R6/QbGCoTIzM1ZimfiWluT95h8kAqSi/aLB3Bq9KkcxxvfxiVS+TAE6P3XudPE84ZP0FxlA0m5J9oR5bhjv0Fxl2k//AGqa7/Qrp5CFyQCtJmlOrs7jwvTmfi8XJawBwLNYUDCzeHiDBub0ExpsmSGt7VROl/ZXpzjpfQLGPUSWJr7Q2FvchWMEKlkoUCkKSTZW8CCzg8atXlRohXjVSFdVmBsEzF73VZyd2YoiqjYEkOVDNxU1T+iGMLJSJSR7yusOelgnco+quAoHLiEdDcacyFow3VEMJYWSnm4MuruXd3iRC3h8OhBUCSaZpiiXKllu2qlWNtAGoC0U+qYbpcO/E1ILaOC7QzyegONSVD2JSwCFGYTMDF8qiUbyQWYkuwa9Y+o9H+KSAlCJCUpt7QuXu/s6l3rrAApSpRSQxc3a7FvzroYiKQXChVNlfGlXamv0uEOU/oDjCzdTTjMUza0yM8RK9HmMP7Fw1esVVnZ9zQk2/vAMTJr9oCpY6jy/tyjps0gAI1Ie3xN3avgYcR6OsYAw6kBwf1qjan7OlGiCZ6N8dQAYdhxmq8KdWz84QHv0Vlsdlr+pm1a+/L8r/CNhjPOg3Q/FYXFCbO6rIJS0OlZUolRQQ4KAPdNXjQ4AOjo6OgA4R0dHQAdHR0dAB0dHR0AHR0dHQAdHGOjoAOjo6OgA6Ojo6ADo6OjoAOjo6OgA6Ojo6ADo6OjoAP/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-25614" y="-1790700"/>
            <a:ext cx="2533650" cy="37433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152" name="AutoShape 8" descr="data:image/jpeg;base64,/9j/4AAQSkZJRgABAQAAAQABAAD/2wCEAAkGBxQTEhUUExQWFhUXGBsYFxcYGBsXFxoZGhgcHBkcGxwYHSggHBwlGxwaITEhJSkrLi4wFyAzODMtNygtLisBCgoKDg0OGhAQGiwkHyQsLCw0LCwsLCwsLCwsLCwsLCwsLCwsLCwsLCwsLCwsLCwsLCwsLCwsLCwsLCwsLCwsLP/AABEIAREAuQMBIgACEQEDEQH/xAAcAAACAwEBAQEAAAAAAAAAAAAFBgMEBwACAQj/xABHEAABAgQDBAYGBggGAQUAAAABAhEAAyExBBJBBSJRYQYTMnGBkQcUI0KhsVKSwdHS8BYzU2JygsLhJENzorLxFQg0Y5PD/8QAGQEAAwEBAQAAAAAAAAAAAAAAAAECAwQF/8QAKREAAgICAgECBQUBAAAAAAAAAAECEQMxEiFBIjIEE1FxoWGBkcHwI//aAAwDAQACEQMRAD8A0fpT0km4eeiVLTLIUjOSvN9Ihgx5RSldKcSfdkeS/wAUUPSEf8bJr/k//pFXCLpF8erJb7D6ekWJ4SPqr/FEsvbeKP7Afyr/ABwIQqLmHFIlhYSG1MVxkfUX+OPX/kcVxkfUX+OIkRKEGJ7KPaMbiiWeR9Rf44lE7F/Sw/1F/jjpIqe6LIejmJtgQdbi/p4f6kz8cfOtxdWXh6f/ABzPxxaQiPaU0MLkwKXW4v6WH+pM/HH3rMWz5sP9SZ+OLYj0274wcmAJ2htDFSkFZOHLNTIsXP8AHAodKcV9GR5L/FBfpKPYHmpP2wpxnOcloaQSPS3EuBlkV5L/ABQTwW1sVM/YD+RZ/rhUbfTDXsVPyilN0ItjEYv6WH+ov8cfDisXxkfUX+OLmWMw6VYzGr2gZMnErRKKmISWypSwUxSxuXq+sDmwo0Tr8Wz5sP8AUX+OKWJ2/Ml9vEYNPIu/l1jxl+zMNIxKApeOnTl5VKKQhakulBUxWpLWHH5xLsPZGDmMjLiFTAFZipQTLC0oKyCM9RTRJjRQytXQrX1HjEdPEoviMOf4ZM4/HM3xgPifSuUlk9Uo80lPymE/CBOD2XhJc4SPVULUjqhMmLW1VpSosMhdgrUiKeBx5SuZKlyJGdwQWXMUVLHZyumtqDjC4ZPr+Bj70M6aTsZiDKXLQlIl5yU5wXLZe1SoJPhDzCb0Xw5GIWvRS5iU7uXdQEte9Sa+GkOUOKaXbsDLvSYsjaOGAscPMfvExJHweIMAecX/AEjYbPjZJHuSFHv3iCPt8IFYGjRul6SXsNSoI4c8oFyNIKyO+JaAuSjHYjFIQHXMQn+JQT8zHSW4whekDCS+smTigEolZnKEzOyHcpUQFAMSxMZO/Ax42dtzDTZnVSp8uZMYnKhQUWDP2aawaSg8Izj0fzgZgUklutmJB6qXLorDypoSyFGjEqf94jSNHctfU/ZA40MkEovHtKbiPCDWPgMSBIEDjHotaPCTQxyoQAvpOR1I/jHyVCrk5/n4Qy9Kf1I/1B/xXCwDQxlk2UiNCTnEN+yZdL6Qo4b9Z3Q47NfLFrQmEEoFKxl21MSUzcTPy5kokT1k58pDhRYbpqWAB0jT1LYE8AT5B4yraCetk4yUlQC1y5cmqZhAKyS+4hV3anERriVyEwL0MxDYeYZeHly0iWSnNMmLVUpRVsoYgkU4wQ6HzZ80zWl4aWooWpJSmaohWdABdcw3cxfwfRibh8P1a3zKySxllrNSp/eCdUjzgpsbYy8CEqWlaypSEAJQHLkk++dWj0G4casxp3oAYfFz/WcTvymSZyVKTJQFqMuWqWCVX7QA7qQI6PYvGLxKM+MnZTiEJyoIlpy9YHohhUPDZN6NTJEuctXWkzVEbstJLzJucsOtrw8Y+7I6EqkNNUZisoUQMqEnMQQP8xVifhHNJI1GHoPLIlYcklRmdfMdRcstbpHcEsB3Q5wv7Lwwlqw0sOyJRSHvRKB5wwRihmcekZ/W5Tfsf6zAKWpjB30jH/Fy/wDR/rMAkmgjoS9KIYYwpdoMSTAPAqtByRpEyQFyXCx0slpK1hdEGSrOWc5ckzMwGrCGqWYVumHbqWeSQ5LB2mAO9POMvK+5Xg8dClYUKQMOVFPX5QCkgucC6C5Wf8lFaX0esaBlLRl/QBa+sl5lB+sl2Uk0OCnhVEFu2lBfwtGoSzzPnDybEiRCTH0SzH3KY9JRGZR8TLNY4IMeskdlpCAB9LB7JH8f9JhY0MMnS3sS/wCM/KFwqMZT2UtHjAjfMOmA7MJ+zBvm14dsGd0RfhCItpLaTMP7iviG+2E7Y0oqKrgKnioJTREkmhH74ENvSBbYdfPKP9whFwmHSiTMmWb1mcS/7Nh5axvgVyJei7L6XJnSUzRg8YHUwSuYtK3SBvAuWAfxflHyf0sCpaV+pYyq1JSkzJgW6W3wbhNSOfgIzlOGIwUhKpk0qPWLzOvUISPfs6SRe54xDisORhcOM66dap1LIJzTAge9YFBLcSa3fo+WyLNIm9MAuTn9Qxn6zIEKmLzEhJOcEmgBYd6hwgx0Y2ynF50+qzpCUhvarWc1yyQrufjGPLkrTg5AM1dZk1biZMdmlpAB03gst840H0MYI+rTVrmLmNMDFZJZgklnJahY9wiJxaVtDTH9I/xEs8pn9MF4FA+3ld0zhwTwgrHPHRZm/pIUPWpY4yf6zANHZiX01YrJiJI1VJV5BdfmIq4Oa6I6l7I/uQ9hPZ8MWHhb2dcQySBEzBF9Bhd6Uj2iGDuhv9x++GFAgB0nSesk6P8AiTGPkoWfRrlKkhJUayC6kBLNLxaBZaqlyOWXnGtIQYyj0eOmYU5BLyiU7Z3LTcQkdtR+kT/NyEakhVIeXYo6Lgj0Iq9aEgqUQABUmjQIm9J5aXYLIGtAPm//AHGRSsYnj7CrM6YJD+zLA1JUBZnoQ+o8xxiP9Nh+yJcsN4P32tzLCHxY6Zc6YmkrvV8hC2oxLtnpTLnGWCCgpzPmUg9oAhmU57J84pevo1LHvH2GM5wlehotbEO8f4oeZCWSITej6gahjXvh0lqpDZIJ6Uq9iBxWB8FH7oQ8WZkrATFhYLYZbhSEEHrFKCQRlYjiC76w5dN5jSk5aHfPiEhvnCV0onGXs+YlcslJTh0ES5mVT5wpgpSFAcTQ0Lc46cCFIVNubamJlyQZchXsQSOrYOVrIYIUlt3Ke8xDt7aSAmQFYeSfYSywM5DZwZhAKZupJU5eqjHrpP6vmKVdejKhCaCVNLCUlnGaXVr835RX6VYfDCeU+sLRkCJYCpBIaVLSgF0LOgc01je/92QifbW0pCZWGScGluoCgPWJoy5pkwmpcm2atnA0jVfRe3qCFS5XVS1lZymYZhziYpD5iBRgIyHpLgpXWoljEyQZcqVL30YhPYlJBIyyVBiSSxNHDxuXQ3DiVgZEpJzZEpBUkHKolIJKXAJSSbxllfpKQVSPbyu6Z/TBaBKf18rumf0wWjCOijEfT2WxeFPCTM8sweKuzJwUhBBoQC/Fw8ff/UUE+s4XM7dSu38YgZsCaDh5TO2RLcaBo3T9NEtDVs6eM+XWGmQYQdmzGXfUfOHnCznAhyEFJaoWemeJSlUoqBI3iQAVUdOg8fKGNCo6bh0KqpIJ41Cu5wxaMXsoSeiGBmInkkgpJTlyqKkh8QS3D9UpqcG4RpKBS8CJWxpQWlaQQUqBFj8SM3xgykQskk3YJUKvT3aXUJkuSlCipyHLkZWHfUt56GM4xPSWU4CVZlZnNDlD3q1WYbxY2pGy7ewCZuHnJUkKGUqAIfeTvJPeCLxk2LwKSWANSXbs0GvEMB5jvjHk0zeGirLxhmJCyaHXMp3LPUjKlLPUDTRqxTMYzS3CQ7KGZVWBzXc5Wdr98fMTJKS4JrqxBLVIB0AcaE1ozGBOIISCkEJIzOBq96F7GNoy+o2XcTi3NDokhiWJp7pYp4i9uF6KZikqUqoTaqWT3UZxwfzqHrpUo9oMSQ9Lki5NwGcNW41DRMZeagVQZRypcjV/uhuRI6+jScv1koclKpRJB0IUliOTFo1+XaMn9FkgmfMNmQBTipQPnSNaSmMbsmWxS9IM4hIAD7hprvKanOkKPTvEoOHTLWtcoLxMtlKlZwWksEshRNwC4fg2sM3TqeBNSDb2aSWJZ1ZrAE8vGFbpnK9Ym4CWhUumKWtYWsS1MmYkboW2YhLuBWmsdWLqLZm9irtnBCfjFy5eJkAmcUBKlLlL7eXL7RASSLUUXirtvYeKxOKnGTKKxMnLyqlqTMDKmHKT1ZJSwYnMzas1I9kbBxatoSZipEzJ6wmapaR1kthM6xRKkEpApqYD9GcMo7Rw/WJyqE5MxaVAggIPWKcGtgRDcmxUFulOzsTMxc5sPOZc5YQTKmZSCshBBKWIIy1fhH6Uw8oJShKeyAw7tPhH5g6AYmavaGFQmbMSFTkKUErUkFIOddAbFIMfqGTJygJGga7/AJvGWR2hpEI/Xyh+6v5JgtAhKnxEvumfDLBeJjoZhn/qCklWLwjaSlnj74hf2AMshCfogj/cYbPTmD61hm/Yq1b3xGWn1gKdM9Q5VbyIYx0qUVCq7J7se8KHWNBDls2fxMY9Ix+LQQTNSptFIS3wYw07N6WzQWXJQQ1WW3wV98TKaaCjVpRcRMkwm7O6aSFMFBcv+Ibv1kkj5QwydpIXVC0qHFJB+UZsYWkzKjvi6pUBZGI3h3j5wdUmIYz0AFAjiG84yjGSXAcWuzh/o0DUr4841aUYzPaakhRDsQTQEC1LHnTT5CMpGmMWMckqbI4LVUaAC+pdyQ3H7F+fJcgVPA0DO51vTj4wzYmYCxKmy3dQYkG7kDd00sL1YLMSjndiQoCo1dOvItYXrGkS2UCFBRZ2t2i5oauKtUvQeNhKnUODe1zXhwFfOI0ytSC7Nd3DMwexDcdYm6t9NW0Dg8ef5MEmKjQ/RLL9pPLWErUn6b/EGNQeM59EsphOLVKkjhYKa3eY0ZSXBHGM0Zy2Z90qxqPXUoKgHmJFSEjdQKOaO7U74hx3ReXjZmGxicVLHqzq6sALzqCs5OYLocw4G0MGN6GSpiysokrU7upAC/rJ8rRCejqkBglTMQzpmoY3pMY15COmOSNVZDXkzfZ/onx+EmGagyZoCJyUmXMKVFS5S0SxvpSBvqTq0Utl7P2zhVTDNGLCEyJxAUTPQVGWUoCTvJCs6kmlWSY1OYhSEBAKUMzdqSqhcdsFJtwixN2piEhOXMWILlKVpAYgsUlOh4G0WknoRlPoqxEyftEIXKw+dKJizMGHRLmoJAReUEVddcwOsb8DXj+eUA8Pt4TFoBQM5LOxBZiT2gKUBoTBYGMci7GiKWPby+6Z/TBiBCP18r+Ff9MF4I6GZJ6Y29ZkP+xOj+/GfqSkXIMaJ6XZObFSeUk/84SxhUi4B8hGi0AI6jg/zi1JlqFGeCSZSHeg7m+yL0tUuw1/NIhoAdJwpUPsMRL2KpZdEtlD3k7h+sG+cGesA0HeaRPJ2iUaZhwsD4iEuPkCts/AbQQpCkz1hAUklK1JW4cOHUCbc419E3UGM0/SEivVhPPM/wAmi1s3ayV1TmSo3MpJr3lD/GL4w8MDRxMEZj0lVkXNBO6FLaw94vV+40Yw04bHzBxPJYAP+2vnC3t1QKlks5UaPqqtKVFT4Rjli12Xj2LOOxAbKACWJJLkA0AoBqwcuaObBoXpgqWzWq/aCQ55gXp38SYObQJQASCSGcvmqGBsaFw78DzJgLOSEhiCQw0DsH4B/wA+RAt9FTK5IBBGtCWtcF+L+OjxZlhmL2+Pi3neKktxag1NuAqLvb+8W5Mu/wAwxFgOLQnYzVPRMfZTT++B5CNASYQ/RSn/AA6ydZp/4Ih6AiUZS2ejWPYoYiePTwxHtTG8VF7NlGuQA8U7p80VizH1MIAPjdjApUETFJcEDsqYmjgkO474vykskB3YM5uWF4nWI8lMXb8sRXln/ES+5fyTBiBCEgT5TfRX8kwXi46Ayv0sJJxchv2R4fT5mFFAPZYD+I3/ADWHf0mAnFSgASOpqB/GYRccmcktQJ7wL8RGi0Js+LwpHuhL2CXP3/KIzMYt8GY/KJZOKIZyTxAFPvieXOlLooU4vUDwrCaGQSsSA9H7y0XsOEzBukgjQgkeYtEc3BZKoylLUL1Hir74hWVe8QNan7IzYz2uQQd9h3/2eLEiYU9lYHIJo8fF7UTlyqRnFmAYd7qb4RVTOB7KQkcFKf4tEMBhkbbUGBI7iKed4q7WmZ1Zxl3v3c1h8fL7YDiYoO48R9hiyJwMlOViXNaHezEVfgaQpSbVMuGyhtQ5QdQTcmtDcEngGgFOnJSEpOY5uWYCpsHtpX4PF+bPBzBiQCz1CbDQv72Xv8KiMqgeAHKo7nqQS99E+biWTBLAgCxfjrSrvfSJpcynCviOFX535xVlK5gtRveNLgKiRKhQu40N++vKKYjSehWJmSpAKTQqUWI8D8occLt/6SSO6ohI6KYgDCyUjeUczhwGdai5etmsDeGEljQA/ExrCCcUYt9jNK2mhVjXhr5Ra9ZTrCQoJJqxN+ffx8YsoxCksAs8gS//ACr4PA8QrHNCkmxEe8kKcvaa09pDjiCxPgfvi5J2+gUKsh/eoPO3xjN42MOKBFx3tHzNFVG0QRcR9XiUnSvnE0BIP18r+FfyTBWA8lYM6U30Zn9MGIqOgMt9KpV61JyvWSaB6750F4UVqWwCgzaEMz9/ImG30slXrUlnbqas/wBM3bxhFUkXA5V843iuhMuiSk6pbvT8bfd3WivuhTAdx15UqI8SkOp6O1ND58IJypqFDKpjwsPAGo8Hbu1TAryl5gUlRY6pKkkH90hsvg0EU4aWaKQG0Nj4n3jc15RTJy2GUcnPxNY9ifmvU3dohoZGvZ5elR8fhT4x6lYHjUC8XcMtTWJFnPDv0pFlakmlCbUbzBH9xy1iGBXRhksxrwBoPz4xWxyUpLMGAdr35fKLeIPUoFHDkDQDV1cBzD174DYiaCHv8m1jOWjSGwbtALFWBSKMwpdiHt315WgVNmXc8LP8XodYvYulCHFQ9GfWrt+dYGYhiGULUbnwvw10eGiiWUo2qxOnf320+MTIBbQvz+299Dyiol2duWlG14tfy4R7UvslRqaANqK/L81g8B0NGCWpMtDpLFIY3d+Y+UFJM1eXtt3OL2/JgehC8gABbKBTWlLAExJKxBDAuNG4+EHfgzLipqyC6jW1a+d/CPMnEzEdlbGxckKI0c1fuePgmhnYnkCAfJRYjkCTHoLQS1iwcFLFj+6RmHlC9QE0rb8x2JSrjxHOhb82i5/5lBuCeSWI+LRS9XBucvddvE0/NojxODQqwUOblybAvx74aySQUghLnS1gqlFSCDdKgkk9wNuZf7Y9fpHMldqbLUP32B8wR8jC9iNjnQv33+75QLnbGU5DARXzfqhUaZ0K6VoxWOTKCd5MqYvMFBSCHQCARV3PCNHjF/RPssy9o5yG9hMT/vlHwtG0Q4u0DM09JQScXKCrmSWFA++XYmxt31hF2kGYpO6RQAsacr6Q2el7/wB3IDt7E99F6Qpy1Zh1ZclVSCyQWBYpdjmdhZi48OiOiGUik6ORcv8AD5xdwZejXvYf2j1IwgFX41yuXFNeyXfTSPGLw1SzqF6fJvCE12MlmYxKaFecM2RJJatHKR+axbl4cFKVywkjM6hU10awf4/OF2YKBxlfSwateTCvlFvC4aYgpWFVLKAanJ3o7PWhrpE/cAh66tmdNeTEedqa0jlzjR7/AEn4xYmy0TRvpKVJLFQB4/Hu76UeKe0JKZagFO6g4p7tgcveGqREMZa9eajkuGINe9/P4wNx5SlbJ3QQ4rxcxFMxqUAknKHYZiPhr83iji54UXLeTN3AWiZLoqOzxim/eu4L1e3c1mgfik5q3cMQW08n/Ph6mJWCMq6GyVBwzcbjhV4rT5qz7oHcrj4Bu7nCLPtQE3fW1i76ch5x3WglJJs5HeaN3t9kUesWSCwoWobOa0bx4RawaB1iahRKk8LEgeHCE+hbNMwJExLjdYHdI3mFtADpp4x8xcpTJzZUj3Sb0+b2pWvnQxeImFwlTB6AUHi3ziRG0FAMoZgNFB/JVwR3+ECRJY9aSKJFG176WHH7IiQaglTXobPq2o08hE8vCCYnMg96TQ0+iqx8WitNklNGazOKP40NeDwwLCJ3BuHd9vzicpV2gSA2hcPd+774qSMHR2LO26RcX/7rHtWLQmiSe+grwdq+D94iaAsrngJddBqbf3iNc4KICTlA8z4tRojGRSWIfi5c61e/Gt45SEswUAWo+niYlxYxj9H8vLiwGAHVzGY07SLjjzYRpsZd6PARjRqOqmVFR2kRqMaw0SzKPS8tQxMkg/5Jere/CZJIIBP589IdPS6D6zJYP7E3sN+EtglQBIKrkJDnlvaW0Bjqh7SGEpTq4ZizvqLDxsPhHrBK3uzXuL8KNYVduCjfSFGPJdKU5U83zG+oL6UIIiyjaKUp3yEUKXfK4NCApyyrM9CQPAasDl5TRSkobiXIGlGp3t38xuIxyAwQlSgzEqO7SzJFDXXg/GtPHbZkpStEt5haiwC41OZ7WECsKiZOB38oBYAHeVR6Xf8AseEZNrwaKD89BnEbby0M0iwypp5t9piBW3VLS2UcCSXBA5nd8jx1eK3/AIZmSAlZo6nBCa3XQcdOF2i+lKZT5QFrTmzOWlpqGbKuquXMh4lJvt9DuK12Q4DAlY6whSgEkqDEBg7OtVFCmn9oqbWRkUwKaD3VAh3L28qQUlmYEhai8txlWWBS1KISWaodRD/SFHgbtaWvM6woK1JaumYZaMRwJHOKlH02kTzbfYJmTKfmjHl+fKKc9XL56fPXhE08s/B4oTFvbxrGaLs9rmCnL74sYNftEt9IFheheKKhQF/zeCHR5jiJaT2XL1AoEku5IAa94irdA2M6NoCmanjSLKZ4IcFxzNPOKmLwFdwgvXIob7cTx1rTvMeMHjpUkEGScw1cMDrQgClLhWsXKLi+xcb7XYy4JZZ0jL9vddxxprFhO1ECj5nuHFGPGqfJ3paFNe0zMup3L5R8nu3faJUYhuA84ihDPiJqVD2ZIZnDuC1q+dTA5aiHJTQ+Qf8ALxSROAet+Nb/AN6vFjD4o60ajH3uYbS9aGHQHKBJSoKIAeg7JJDVGrVbhFlExQvT5R5Io+VQLtlABNeDs/dH0EOoOAE/yueAIuWuBWoeAQ19AJgONHHqZjnuVLo/jGnxlHo2nZsal2fqZlQ7dqXpoY1eKQjKfS2P8XI/0TrXt8oTFJIB0fg33Q8elaW+JlUdpXlvn7oTOrTV6aV4/n/qOrH7SWCFbVKhuNkBZRL00L93Cp+EXMLswLPWqV1iAXSRQKNqHMCU6OMr10qR+L2YUkzpeUC65ZIc80uWzM5EWdj48Fg6RKDsVpzEF9QiuXhwc0hNd9my7j6dluYlIUQEpTR1MGahoCCTzJNbcXibDFWUFBSVKfKM5dI1JBZPC5uwithcKVJSo0MyrWLKr2SdEhq8IJ4EDrCXJCAAMwSjeJJVvB8tMlnMTCHKVGLZBiiUESpZJJB62ZnKFMqoBDA1uS3DQmK6JKk5ZoKC5AljMmjjtFKsozBIJZ30FTHLxaV53zOteqVEAKWA2Yje3GS76RZWmYJye32N1kzC+ZTl+oBYbqe03J41UFOdeCW6jZcwzg515ipqrCVGg03Uin7uYh7CAm3lkrZQylmanEnRhq9tdWcmZ7AATTLZw/WAgXcOJiwbgaQvdIFpM0pTkG6kgIGVLVFG5i45Rp8XKksa0RiV+oBYyVR/7QKmUJghiZhAavh+XihPxDns+Jv56R56OkrK4+BghscK6wFPaq1rtevz0ilU/c0Ty8TlmJy1IO8LBq3g9rTQqsZMIsgklW+dc29wqCoEn61hePc2UkmqaipIStzo75WfWxaB2zVzjmKMuW5G8qp1dAbTWLUkr6xLlALl8qkpUQxoQGU1AfAcI7mvmQ5MyTcZURYzBZQJgWCDdQd0topIs1n0IrHyTPULn+7jR7Qc9SG8llMoZiASe0Ck9pR+jEU7ZCCEKCQknq3yJypSlSk5yUqo4SVMU31EcrxdNo2U03Uv5IJDqG6FE3YD8tpB7BykpSFzCzNcEnWjXKqmnzgDOlTpFJaipAutiUsSTVJs7G1A14hO1FFeYu9nVwuySAAByA84yY3B1fgaJuNKhqlHfvm9ynsitgSa3DMYllm4BgEgMBwDcoFYPEAtvMb8PM6xdRP0B8nfy7/nE2Ib/Rq3r9KexmUenal2Gka1GT+jZH+OBs8mZo3vS68Y1iLRLM09J5fEISxJVIo1n6w3a3fbjeEqRIyhy+bkWUD4H7xDZ6WFqGLktrJLjiM/mDwItChhQuYSg1UltXzpPZVz1poQRwfqx+0l7I1yQoksp9TQks1+DcIXMfJOHWVJ7Cu2gPQ8R9oENPZ3Xp+fgCIgmyBV0uLaa/MVvz8YppMcW07RS2VtFigHIqV9IpYJJBArqmpcaXo0H8HMT1yyjLSYGMs1V7KW5Sk7mVzlKjqDakJWNw/ULqCZStC4SFUdwbpgxsxctKgmcrMhYCUFqJIzMCbkEFqmmUcaTFuEjScVOPKJNiZITh1Lcjqi5zKZ+qmtQJLuSkirXvEeJ2g60ZspzHIQWmEktlA6xSUiupcVhhxScrpQKJFUEDKUkVyiz0ry0rA/AYdModShMhMieWVMWl2dtxQS2Yk0SVKAFLlsxycZWjGuqORjJQSU5sznKBLY1fdqhKZeYKFgFlwIinbCM9kz91ZdigBARrdycxFchc+FR7l7FXIWoyicQhIbrEKHrAADGUkqIQLby0MqpFFCkS9sgpUStIAQCoy3AlpNpUoFlFajddzVmdIHZJ480a8mK5QYs7T2JiEzFy0ZMRlbMUEJIzWSQaOwsHNRxECcRsvEgFRw8wCulKFr99Ie0zRJCiEpQsJM2YlLJAUqktFAxUQKk1fkQwjF7QXKnDDFXsQEJWCN5phOYlfasXd44n8JOL6a/P8AvBqs1gDBdHZ80gLaWDWtVEC7AHSlyIIyOjyUIUwUpYqTRiPpJ4ps7VGsGsYupz2lqIWDdIWAUTA72CspP8b0DRaws0qVkykzEqGZKb71pssmiTXeSSBf+eo/DJP/AKMXzG9A2WhOUBDnXs5lAnUpPaDNVCgTZqRawOHKg5WAPczKWUKJ4pmsUEVGVzflFpeyksJqsly6E3zA3KbBfFHHU2iaXJJDq3ZRD1Y0FiaMEm7OrSwcRpkyKqjoIx8shwuEmKQsploUoJKikEJZCSwL8zW3vC8TTJYdMtxmDBlKdsqSyk8ASkCn0ha0Wc3tCVOSg5kJMpTkKSxUaEO2YCguXGoik4hKiVLWkI/yxMDOm5IdrtQO4A5sMvbH7l7YOx2DPWMZiEboG8SblViSCA2ggftjBkSEKKMrpGVQDJmFiUhyWJIrStPInisYJSVAJSJyyoqk5WCUuAkmzOkJLjNU2uQpbR2mrdQpSphSkICFABgLNloLCzu0c02joxRfuukVhi5skkKcDSuj6aeEMmCxAmICgd40bV2fiDfRngRsvZJUQubUaJ4dz/bDEcIj3TlNBmFS2gOYMR31GhERVoiTV9aHP0WTHxwAt1MzzzS/vjX4xz0UoIx+hHUTKg655eh3g92qGasbHFJUiGZT6XC2KknhJP8AzhRdTJUgHOjsigzJJ30PzYEHRSUnSHL0qIfFyf8ARP8AzhYw2B3tAaE04OzlqchHTB+klnufIzZV5nz1D3Oaz+L+XdHjKuoQkEg8X589D+Wi1i8PmyhItVKiAwUaKCnNlOaUNrxDKCC6CFZyHKXol6VD8yftcsHyA+YnBy1gpUBMbtJHHQK0Gn5uhYiUJcwyV5il/ZjNQA+6SWBpqHjQ5uCJUSs7n0LWL5napPMv5wA2/gELSUAC5yrrukO3g7uX0tEtckXCbg7R42Lt/qvZ4gFSwB1ahUkaJJLW4kt9tudhJk/MoGWJR7SAsOtwaJURlJZnSGfN2uK7s1RQpUpbJUHJVcqbV+I4nv7j+zJ8ta1BXWJnKIEvEILBQbszEkFG6A75d5y29cj17i8kbXKOj4EqDynmSJSk5WV7MrJulI7IAscpcl7AV5UoTZaVMjqpeY5iWdKOyUuGCXer1yjQwcxJXKSlC8s40IUlWUFIUCoqlmieF1FzypXVNw7lCk9oA2VIQkpL71hYpYb2aujxbxQa2YWwdJ2elSlhaZiUK6tQBzKUtb6hDmhEsViL9HETVzFTkrClkiqZgzBO6CyRQNl8w9YNieJjZZxK5awokFAR2SBZNXCjSrEObB/asSOsE0TVlCApKiQgBlFOamWuUoD/AM2oYr5Ur935D9gSnYyikKUl1KCOsSovzUlRJZqqAuKxYxCN0TZIRL6twUhQJUAWUk0ASoKBYuWL6GPsraspSlqJUvMwAfKpNwjMEAUJLlQs7GgePsuUlKk5ZWZQUVGaABMJCSKlZBckioJBym1AV8pbb/sd/oWcKQtQnSEmYspClqU6N0hgSoihDMyQeBGoglTkpKZqgl5hLJKFFAVlzApQC2YgKc1JLUDmOXMnTAZrJO6kpoTMCQ7szALYm2oZoEf+YlYfKuWeuCkgZQc68qbMqrNSlAeGoLUe0FWX14KZMSZhJ6vKQEpU7ocF1NcMLAklnN2AHamPJUnKs5AQTMCWLioym+S1SKtwLx92htZSgVkpSk1XLBIS96vdfgHpSF6ZiTMO46JRLKHHuaz1oOBjCUrOlQUFcv4Jps5c1RlSh1ihUrrmHEnm5Yl9YJbH2NkrMSXN813uQeHdDD0Uky+rCEDKTUbwU4Y9khswc8HDgEDQtj8OCmg1DZW8qjv++IM5zcgAcGXvRvH82ixJwalEpS9PDxqYvT8Gp8qA6mzEq7IAsCW+FYrL6Qde6MIMhFZy1DeA7ICQrsqcOHoG1NICRn9GiUJx+QfrBJmZ6khLqlkJNGHEVrU2jW4xv0Uy2x6QEqyiROBUSd5RmSyCxN+0Xuc1eeyRQjMvScWxUo0/Um5YjfNqjz0hUmbXCSyXqHBA0FCw8QG5vq0MXpdmAYmS9XlUt+0Z6kcfjCVIZiLUB763PmOGvj0QXpJey8jErdSlKd0sxB/loGJYsXHMAwWZSkFakHdGcLcF6kqBbmVDhu6ZYAIXR6GvfQcGrXvZoYdh4gFCUJU5Gju7kkg6OQxrR20u2gPiF5x+7lse1XQk6VBdyH4tFXGYbMSFAcXCmSmhAIcWKga0Z+UXMbITKKVJWUoU6UuAw7Sikg2L1/kANq9KKhZy4cl7k3Yvwc11MZvoYn7a2QVpokJUklz32c8Rw1pUQAk4ly09RASAwSCAo0YuPzWNHxeHzvlNXcFmYOS/IXr3wr7e2IVkZUqK3oU1ctxu4t4cTDuy4TcfsfNlY9KJc1cxU3O3s87TCtIdkF94EElhmDudXg9s4zpaWIQsqU5OYoqpTANlU4DhN7JhFxJWhTT8yVhlBBpT3Tum7h+RaGjZe1pZw+/nRNTkEoqWrfJ3AsB6kBWZQPAlmsQy23EvJi65x0yXau2OqSJC075QEvRQ0SSXAL1i5KxQUpOSVlst9wbpCgOy/F4pbVwklSkqC051LSkKJTQEub3ZI1ifGFEuZK9t2yUKYy6JCFqFk0qIUW03yMml4LUyauZMoEpyBSVJzE5s2RSFdnRlDx848JMUrrDmSnKopUAHIIoC5PvJylmitLxOFROzTJ7JUhWZXWkbyCMgoRcKVbhC5tyalfWHDn2amLqfOogMSFKL2YB600pFSyRSsI45SdILTcSgyFBJX1uYlScxCBMz77gMkgqBLNXM9HeAGP2qA63JmUGUhnYWyhgEgapoPGocY9YIEqigMpaxAtmejiD+xtgOesm5lTCaks1CaDW35aMuXLtG1xx9LtgzBbNVPJmTjaybAC9S3D+8MEvAgOEIBSGYu4NBusBQ8Hd3EFThwkBkswd63Pxfj87x2QBwAXueJtfup3QuJk227ZX2UgJAUkagLQ7VFHBBdKmsoF6s7Qw4HEhlkpOU3mBsyVAsesSm4H0xSpcAVgTJl5UqXMPVy0sQSKl9Ak61a3JtTZxm1XyBaSEEhpL1YjdVNobs4l83LmgKBHvH7U6wEhWTDppnqlU6lcmWol/vipqQQKmtMWF2QEoDUb6IoKWDUA4CJAZCwUpYpXvdXUDNV2A7KjUkgMXqKuJRhkzAAMyWAzpsttHABexNDpTMLzQBr0ZEevAA06mYWd/elxrcZR6OJaRjkgEE9TMcAVG9LvwtbkeEavDEZN6X1f4vDtfqjq3v/nyhJxSTVRc7vYAqRVw9g7gio49z16WkPipV/wBSaB3/AFmjVBdvOExTENQq7hcMCQNTUfWjoh7SWQGSxFSlJuE2STYOACRTl8YK7JxYRmCXJdrPqwBfwDmnygWs0KcwKtUvRiLHloWuO+PaEuEuoA1DNQnu+DGGA6yJ3XJUhSShSgXc1SpqLDGxOlOyKVMUJ0jIBlLLGVKgasCagsxoCSH749bGkukUSEJSXDAWsNAW4ce+nubtZKcxkuuaEFSyaZ0IZnKrrSg1yuTmS/aEQwI5yM6QZiwzjMCwQ7F8yWGZJNQDelNTYRKuzSkaKAHWmrUcbieZqXskx4wqkg9YpOZQQWNcoJc0SBQMPsJUWitiMYSkpSR3vUg8STZySz1oHhUMBdKcLKmSyiSgZknrAoO5905lqqtxRzw8IVUyiogrnKCkF2qgobsmwr7ziluNNAmSAQ9BTidBXuo9TALa+wpM4vmKSQGym4AchuAra/lEuNo0x5OD/QjwO3F4wyUuDNkqJUHYr9mpAKUtfeL8D3xF0gxysPPw82ZKQvtNLzJIUMpTVnLOTVtIr4Ho6Ja80qYrrZagQ108BaoIoxuIsYHYjrXMnKMyZmcqVvUsxawZ6Cg7hFeNkOm7oWsXNmYqZ1s5AAqEoly8iAXDgAVJfi5LR3qs4ABIMuXMcBSnSkto7nKW/hp4mHlUgEJTRLDtF2LPfXgz0tF3C4RGUoWApBbMC4PIuLEEO45cIT0CbWhS2ds5EtIBCkKZlC9bguHAJDNxcQbwU5ixBrahPiGH/bc4K5EpKUTAFDsonZQFLcURNAbfsxHaIoAaH7Mwm4AkFCqZaHebUNcNUHUd0TYiCctlGodnbUt42anjFYTwkAqBUArKhKd9U1aQzB25udAKkRamqSjKlQEyeWIR2W93PMJG6hwbVNWerU1pSHKTnmLzBU0pbKkE7stPuIew1IcveEM+rBzPNUDMoEgElEkG4SSCFrNiuhqWyu0Vl4apygqdnW9HJAIZQcqbT90CmkpQEpAqGy0FWBNW5UFY7ELIJ3uLgUdrVPKj92sAEGGlJqAWJ/mLl3tbgH+2txM8AgKUQQDlKS0xLsTl0NSHBBFuUV0GlQwDXZWaj0DvThypHuWXJLEh90+9pr3gjwEADz0BxBVjE5qnql76eyqqKke6qtjpYmraZGRejJJ9fBdx1MyvHeltytGuwgMq9LiiMTJIIDSjx1Uahh8TZ4ScgIckXBc6Eav50Pweun+kDolPxk+VMk9WQhGU51lN1OaBJcN3Whcl+jvHC/UHX9YoVADGkvj8hGsZJIQshIKmAs33nS/hFuTs9KTv5ypXZlpYLvq7ZE2qSNKikMKegWPQUiWZI+mszCVi9JY6opHHMXuaCJz0GxgSUoElL9o9aoqUWbMpRQSVNqeAhuSAFZkJSy8pZymUCydDUuyiOfEU4RYjHFYeiVJU6CCWB4G5ytultFPcCCf6AY0mvUszFph+fVvFhHQfGJDJEmtz1he709nCtACUKUtB3UpCiSS7EKd5oa13NzR2DBzUXJUgpcF3rqzu4GYaHh9sNH6GYspZSZRzBl+0LZkgZFgZL3SQbhntX3K6H4rq8i0SeNJhNXLEOimhNGvC5BQn5nFSnK9noDQu9GFPhxj7PlpWxIlko7LJqgFIJYn3iRcXducMaugWKBoJTPrMIoLCkun54R6/QbGCoTIzM1ZimfiWluT95h8kAqSi/aLB3Bq9KkcxxvfxiVS+TAE6P3XudPE84ZP0FxlA0m5J9oR5bhjv0Fxl2k//AGqa7/Qrp5CFyQCtJmlOrs7jwvTmfi8XJawBwLNYUDCzeHiDBub0ExpsmSGt7VROl/ZXpzjpfQLGPUSWJr7Q2FvchWMEKlkoUCkKSTZW8CCzg8atXlRohXjVSFdVmBsEzF73VZyd2YoiqjYEkOVDNxU1T+iGMLJSJSR7yusOelgnco+quAoHLiEdDcacyFow3VEMJYWSnm4MuruXd3iRC3h8OhBUCSaZpiiXKllu2qlWNtAGoC0U+qYbpcO/E1ILaOC7QzyegONSVD2JSwCFGYTMDF8qiUbyQWYkuwa9Y+o9H+KSAlCJCUpt7QuXu/s6l3rrAApSpRSQxc3a7FvzroYiKQXChVNlfGlXamv0uEOU/oDjCzdTTjMUza0yM8RK9HmMP7Fw1esVVnZ9zQk2/vAMTJr9oCpY6jy/tyjps0gAI1Ie3xN3avgYcR6OsYAw6kBwf1qjan7OlGiCZ6N8dQAYdhxmq8KdWz84QHv0Vlsdlr+pm1a+/L8r/CNhjPOg3Q/FYXFCbO6rIJS0OlZUolRQQ4KAPdNXjQ4AOjo6OgA4R0dHQAdHR0dAB0dHR0AHR0dHQAdHGOjoAOjo6OgA6Ojo6ADo6OjoAOjo6OgA6Ojo6ADo6OjoAP/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-21391" y="-1790699"/>
            <a:ext cx="9036496" cy="32034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6158" name="Picture 14" descr="http://i1.trekearth.com/photos/33447/sadaka_tas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1412776"/>
            <a:ext cx="3096344" cy="45702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Yuvarlatılmış Dikdörtgen 3"/>
          <p:cNvSpPr/>
          <p:nvPr/>
        </p:nvSpPr>
        <p:spPr>
          <a:xfrm>
            <a:off x="248384" y="1555871"/>
            <a:ext cx="4899680" cy="50405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0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Sadaka nedir?</a:t>
            </a:r>
            <a:endParaRPr lang="tr-TR" sz="20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Yuvarlatılmış Dikdörtgen 12"/>
          <p:cNvSpPr/>
          <p:nvPr/>
        </p:nvSpPr>
        <p:spPr>
          <a:xfrm>
            <a:off x="248384" y="2204864"/>
            <a:ext cx="4899680" cy="50405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20000"/>
              </a:spcBef>
            </a:pPr>
            <a:r>
              <a:rPr lang="tr-TR" sz="2000" b="1" dirty="0" smtClean="0">
                <a:solidFill>
                  <a:prstClr val="black"/>
                </a:solidFill>
                <a:latin typeface="Comic Sans MS"/>
                <a:cs typeface="Comic Sans MS"/>
              </a:rPr>
              <a:t>Kimler </a:t>
            </a:r>
            <a:r>
              <a:rPr lang="tr-TR" sz="2000" b="1" dirty="0">
                <a:solidFill>
                  <a:prstClr val="black"/>
                </a:solidFill>
                <a:latin typeface="Comic Sans MS"/>
                <a:cs typeface="Comic Sans MS"/>
              </a:rPr>
              <a:t>sadaka verir?</a:t>
            </a:r>
          </a:p>
        </p:txBody>
      </p:sp>
      <p:sp>
        <p:nvSpPr>
          <p:cNvPr id="14" name="Yuvarlatılmış Dikdörtgen 13"/>
          <p:cNvSpPr/>
          <p:nvPr/>
        </p:nvSpPr>
        <p:spPr>
          <a:xfrm>
            <a:off x="286592" y="2852936"/>
            <a:ext cx="4861472" cy="50405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20000"/>
              </a:spcBef>
            </a:pPr>
            <a:r>
              <a:rPr lang="tr-TR" sz="2000" b="1" dirty="0" smtClean="0">
                <a:solidFill>
                  <a:prstClr val="black"/>
                </a:solidFill>
                <a:latin typeface="Comic Sans MS"/>
                <a:cs typeface="Comic Sans MS"/>
              </a:rPr>
              <a:t>Kimlere sadaka verilir?</a:t>
            </a:r>
            <a:endParaRPr lang="tr-TR" sz="2000" b="1" dirty="0">
              <a:solidFill>
                <a:prstClr val="black"/>
              </a:solidFill>
              <a:latin typeface="Comic Sans MS"/>
              <a:cs typeface="Comic Sans MS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260130" y="3573016"/>
            <a:ext cx="4959942" cy="50405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20000"/>
              </a:spcBef>
            </a:pPr>
            <a:r>
              <a:rPr lang="tr-TR" sz="2000" b="1" dirty="0" smtClean="0">
                <a:solidFill>
                  <a:prstClr val="black"/>
                </a:solidFill>
                <a:latin typeface="Comic Sans MS"/>
                <a:cs typeface="Comic Sans MS"/>
              </a:rPr>
              <a:t>Nelerden sadaka verilir?</a:t>
            </a:r>
            <a:endParaRPr lang="tr-TR" sz="2000" b="1" dirty="0">
              <a:solidFill>
                <a:prstClr val="black"/>
              </a:solidFill>
              <a:latin typeface="Comic Sans MS"/>
              <a:cs typeface="Comic Sans MS"/>
            </a:endParaRPr>
          </a:p>
        </p:txBody>
      </p:sp>
      <p:sp>
        <p:nvSpPr>
          <p:cNvPr id="17" name="Yuvarlatılmış Dikdörtgen 16"/>
          <p:cNvSpPr/>
          <p:nvPr/>
        </p:nvSpPr>
        <p:spPr>
          <a:xfrm>
            <a:off x="248385" y="4221088"/>
            <a:ext cx="4971687" cy="86409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20000"/>
              </a:spcBef>
            </a:pPr>
            <a:r>
              <a:rPr lang="tr-TR" sz="2000" b="1" dirty="0" smtClean="0">
                <a:solidFill>
                  <a:prstClr val="black"/>
                </a:solidFill>
                <a:latin typeface="Comic Sans MS"/>
                <a:cs typeface="Comic Sans MS"/>
              </a:rPr>
              <a:t>Sadaka yalnızca «mal» ile yapılan bir ibadet midir?</a:t>
            </a:r>
            <a:endParaRPr lang="tr-TR" sz="2000" b="1" dirty="0">
              <a:solidFill>
                <a:prstClr val="black"/>
              </a:solidFill>
              <a:latin typeface="Comic Sans MS"/>
              <a:cs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  <p:bldP spid="15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2331871"/>
            <a:ext cx="8229600" cy="2475803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tr-TR" b="1" i="1" dirty="0" smtClean="0">
                <a:solidFill>
                  <a:srgbClr val="FF0000"/>
                </a:solidFill>
                <a:latin typeface="Comic Sans MS"/>
                <a:cs typeface="Comic Sans MS"/>
              </a:rPr>
              <a:t>Sadaka-î Cariye nedir?</a:t>
            </a:r>
            <a:endParaRPr lang="tr-TR" sz="2400" dirty="0" smtClean="0">
              <a:latin typeface="Comic Sans MS"/>
              <a:cs typeface="Comic Sans MS"/>
            </a:endParaRPr>
          </a:p>
          <a:p>
            <a:pPr algn="ctr">
              <a:buNone/>
            </a:pPr>
            <a:r>
              <a:rPr lang="tr-TR" sz="2400" dirty="0" smtClean="0">
                <a:latin typeface="Comic Sans MS"/>
                <a:cs typeface="Comic Sans MS"/>
              </a:rPr>
              <a:t>“ </a:t>
            </a:r>
            <a:r>
              <a:rPr lang="tr-TR" sz="2800" dirty="0" smtClean="0">
                <a:cs typeface="Comic Sans MS"/>
              </a:rPr>
              <a:t>İnsanlar öldüğü zaman amel defteri kapanır. Ancak </a:t>
            </a:r>
            <a:r>
              <a:rPr lang="tr-TR" sz="2800" b="1" dirty="0" smtClean="0">
                <a:cs typeface="Comic Sans MS"/>
              </a:rPr>
              <a:t>kesintisiz iyilik </a:t>
            </a:r>
            <a:r>
              <a:rPr lang="tr-TR" sz="2800" dirty="0" smtClean="0">
                <a:cs typeface="Comic Sans MS"/>
              </a:rPr>
              <a:t>(sadak-î cariye) yapanların, topluma yararlı bir ilim (eser) bırakanların ve kendisine hayır dua eden bir çocuk yetiştirenlerin amel defteri kapanmaz.” </a:t>
            </a:r>
            <a:endParaRPr lang="tr-TR" sz="2000" b="1" i="1" dirty="0" smtClean="0">
              <a:solidFill>
                <a:srgbClr val="FF0000"/>
              </a:solidFill>
              <a:latin typeface="Comic Sans MS"/>
              <a:cs typeface="Comic Sans MS"/>
            </a:endParaRPr>
          </a:p>
          <a:p>
            <a:pPr algn="ctr">
              <a:buNone/>
            </a:pPr>
            <a:r>
              <a:rPr lang="tr-TR" sz="2000" b="1" i="1" dirty="0" smtClean="0">
                <a:solidFill>
                  <a:srgbClr val="FF0000"/>
                </a:solidFill>
                <a:latin typeface="Comic Sans MS"/>
                <a:cs typeface="Comic Sans MS"/>
              </a:rPr>
              <a:t>Hz. Muhammed (s.a.v)</a:t>
            </a:r>
          </a:p>
        </p:txBody>
      </p:sp>
      <p:pic>
        <p:nvPicPr>
          <p:cNvPr id="2050" name="Picture 2" descr="http://www.urfabulteni.com/images/news/2012-03-22-agac-dikme-kampanyasi-devam-ediyor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60648"/>
            <a:ext cx="2664296" cy="201622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9160" y="258748"/>
            <a:ext cx="2668663" cy="216023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706191"/>
            <a:ext cx="2923436" cy="201241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09037"/>
            <a:ext cx="2952328" cy="185966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5732" y="4581128"/>
            <a:ext cx="2422540" cy="205032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801777"/>
            <a:ext cx="2909212" cy="19168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XP\Desktop\Yardımlaşma_zekat\40h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32656"/>
            <a:ext cx="3780928" cy="2763688"/>
          </a:xfrm>
          <a:prstGeom prst="rect">
            <a:avLst/>
          </a:prstGeom>
          <a:noFill/>
        </p:spPr>
      </p:pic>
      <p:pic>
        <p:nvPicPr>
          <p:cNvPr id="2051" name="Picture 3" descr="C:\Documents and Settings\XP\Desktop\Yardımlaşma_zekat\40h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329608"/>
            <a:ext cx="4176464" cy="3195736"/>
          </a:xfrm>
          <a:prstGeom prst="rect">
            <a:avLst/>
          </a:prstGeom>
          <a:noFill/>
        </p:spPr>
      </p:pic>
      <p:pic>
        <p:nvPicPr>
          <p:cNvPr id="2052" name="Picture 4" descr="C:\Documents and Settings\XP\Desktop\Yardımlaşma_zekat\40h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404664"/>
            <a:ext cx="3816424" cy="61206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836712"/>
            <a:ext cx="7772400" cy="1082551"/>
          </a:xfrm>
        </p:spPr>
        <p:txBody>
          <a:bodyPr>
            <a:norm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  <a:latin typeface="+mn-lt"/>
              </a:rPr>
              <a:t>ZEKÂT İBADETİ</a:t>
            </a:r>
            <a:endParaRPr lang="tr-TR" sz="6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03648" y="4365104"/>
            <a:ext cx="6400800" cy="2063080"/>
          </a:xfrm>
        </p:spPr>
        <p:txBody>
          <a:bodyPr>
            <a:normAutofit fontScale="92500" lnSpcReduction="20000"/>
          </a:bodyPr>
          <a:lstStyle/>
          <a:p>
            <a:endParaRPr lang="tr-TR" sz="2400" b="1" dirty="0" smtClean="0">
              <a:solidFill>
                <a:schemeClr val="tx1"/>
              </a:solidFill>
            </a:endParaRPr>
          </a:p>
          <a:p>
            <a:endParaRPr lang="tr-TR" sz="2400" b="1" dirty="0">
              <a:solidFill>
                <a:schemeClr val="tx1"/>
              </a:solidFill>
            </a:endParaRPr>
          </a:p>
          <a:p>
            <a:r>
              <a:rPr lang="tr-TR" sz="2400" b="1" dirty="0" smtClean="0">
                <a:solidFill>
                  <a:schemeClr val="tx1"/>
                </a:solidFill>
              </a:rPr>
              <a:t>ÖĞRENME ALANI:</a:t>
            </a:r>
            <a:r>
              <a:rPr lang="tr-TR" sz="2400" dirty="0" smtClean="0">
                <a:solidFill>
                  <a:schemeClr val="tx1"/>
                </a:solidFill>
              </a:rPr>
              <a:t> İBADET</a:t>
            </a:r>
            <a:endParaRPr lang="tr-TR" dirty="0" smtClean="0">
              <a:solidFill>
                <a:schemeClr val="tx1"/>
              </a:solidFill>
            </a:endParaRPr>
          </a:p>
          <a:p>
            <a:r>
              <a:rPr lang="tr-TR" sz="2400" b="1" dirty="0" smtClean="0">
                <a:solidFill>
                  <a:schemeClr val="tx1"/>
                </a:solidFill>
              </a:rPr>
              <a:t>ÜNİTE:</a:t>
            </a:r>
            <a:r>
              <a:rPr lang="tr-TR" dirty="0">
                <a:solidFill>
                  <a:schemeClr val="tx1"/>
                </a:solidFill>
              </a:rPr>
              <a:t> </a:t>
            </a:r>
            <a:r>
              <a:rPr lang="tr-TR" sz="2800" dirty="0">
                <a:solidFill>
                  <a:schemeClr val="tx1"/>
                </a:solidFill>
              </a:rPr>
              <a:t>2</a:t>
            </a:r>
            <a:endParaRPr lang="tr-TR" dirty="0" smtClean="0">
              <a:solidFill>
                <a:schemeClr val="tx1"/>
              </a:solidFill>
            </a:endParaRPr>
          </a:p>
          <a:p>
            <a:r>
              <a:rPr lang="tr-TR" sz="2800" b="1" dirty="0" smtClean="0">
                <a:solidFill>
                  <a:schemeClr val="tx1"/>
                </a:solidFill>
              </a:rPr>
              <a:t>Kevser UYSAL</a:t>
            </a:r>
            <a:endParaRPr lang="tr-TR" sz="2800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Documents and Settings\XP\Desktop\Yardımlaşma_zekat\Zeka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844824"/>
            <a:ext cx="3168352" cy="30243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ctr">
              <a:buNone/>
            </a:pPr>
            <a:endParaRPr lang="tr-TR" sz="2800" i="1" dirty="0" smtClean="0"/>
          </a:p>
          <a:p>
            <a:pPr algn="ctr">
              <a:buNone/>
            </a:pPr>
            <a:endParaRPr lang="tr-TR" sz="2800" i="1" dirty="0" smtClean="0"/>
          </a:p>
        </p:txBody>
      </p:sp>
      <p:pic>
        <p:nvPicPr>
          <p:cNvPr id="1029" name="Picture 5" descr="C:\Users\ARI\Desktop\cute-cartoon-kids-frame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955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2195736" y="2132856"/>
            <a:ext cx="4968552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endParaRPr lang="tr-TR" sz="2400" b="1" dirty="0" smtClean="0">
              <a:solidFill>
                <a:srgbClr val="FF0066"/>
              </a:solidFill>
              <a:latin typeface="Comic Sans MS"/>
              <a:cs typeface="Comic Sans MS"/>
            </a:endParaRPr>
          </a:p>
          <a:p>
            <a:pPr lvl="0" algn="ctr"/>
            <a:r>
              <a:rPr lang="tr-TR" sz="3200" b="1" dirty="0" smtClean="0">
                <a:solidFill>
                  <a:srgbClr val="FF0066"/>
                </a:solidFill>
                <a:latin typeface="Comic Sans MS"/>
                <a:cs typeface="Comic Sans MS"/>
              </a:rPr>
              <a:t>Zekât </a:t>
            </a:r>
            <a:r>
              <a:rPr lang="tr-TR" sz="3200" b="1" dirty="0">
                <a:solidFill>
                  <a:srgbClr val="FF0066"/>
                </a:solidFill>
                <a:latin typeface="Comic Sans MS"/>
                <a:cs typeface="Comic Sans MS"/>
              </a:rPr>
              <a:t>ve sadaka verecek duruma gelmek için neler </a:t>
            </a:r>
            <a:r>
              <a:rPr lang="tr-TR" sz="3200" b="1" dirty="0" smtClean="0">
                <a:solidFill>
                  <a:srgbClr val="FF0066"/>
                </a:solidFill>
                <a:latin typeface="Comic Sans MS"/>
                <a:cs typeface="Comic Sans MS"/>
              </a:rPr>
              <a:t>yapmalıyız?</a:t>
            </a:r>
          </a:p>
          <a:p>
            <a:pPr lvl="0" algn="ctr"/>
            <a:endParaRPr lang="tr-TR" sz="2800" b="1" dirty="0">
              <a:solidFill>
                <a:srgbClr val="CC6600"/>
              </a:solidFill>
              <a:latin typeface="Comic Sans MS"/>
            </a:endParaRPr>
          </a:p>
          <a:p>
            <a:pPr lvl="0" algn="ctr"/>
            <a:endParaRPr lang="tr-TR" sz="2400" b="1" dirty="0" smtClean="0">
              <a:solidFill>
                <a:srgbClr val="CC6600"/>
              </a:solidFill>
              <a:latin typeface="Comic Sans MS"/>
            </a:endParaRPr>
          </a:p>
          <a:p>
            <a:pPr lvl="0" algn="ctr"/>
            <a:endParaRPr lang="tr-TR" dirty="0">
              <a:solidFill>
                <a:srgbClr val="CC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Yardımlaşma Kurumlarımız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661962"/>
            <a:ext cx="5472608" cy="5647358"/>
          </a:xfrm>
        </p:spPr>
        <p:txBody>
          <a:bodyPr/>
          <a:lstStyle/>
          <a:p>
            <a:pPr marL="0" indent="0">
              <a:buNone/>
            </a:pPr>
            <a:endParaRPr lang="tr-TR" sz="2800" dirty="0" smtClean="0">
              <a:latin typeface="Comic Sans MS"/>
              <a:cs typeface="Comic Sans MS"/>
            </a:endParaRPr>
          </a:p>
          <a:p>
            <a:r>
              <a:rPr lang="tr-TR" sz="2800" dirty="0" smtClean="0">
                <a:latin typeface="Comic Sans MS"/>
                <a:cs typeface="Comic Sans MS"/>
              </a:rPr>
              <a:t>Kızılay</a:t>
            </a:r>
          </a:p>
          <a:p>
            <a:r>
              <a:rPr lang="tr-TR" sz="2800" dirty="0" smtClean="0">
                <a:latin typeface="Comic Sans MS"/>
                <a:cs typeface="Comic Sans MS"/>
              </a:rPr>
              <a:t>Sosyal Yardımlaşma ve Dayanışma Vakfı</a:t>
            </a:r>
          </a:p>
          <a:p>
            <a:r>
              <a:rPr lang="tr-TR" sz="2800" dirty="0" smtClean="0">
                <a:latin typeface="Comic Sans MS"/>
                <a:cs typeface="Comic Sans MS"/>
              </a:rPr>
              <a:t>Millî Eğitim Vakfı</a:t>
            </a:r>
          </a:p>
          <a:p>
            <a:r>
              <a:rPr lang="tr-TR" sz="2800" dirty="0" smtClean="0">
                <a:latin typeface="Comic Sans MS"/>
                <a:cs typeface="Comic Sans MS"/>
              </a:rPr>
              <a:t>Sosyal Hizmetler ve Çocuk Esirgeme Kurumu</a:t>
            </a:r>
            <a:endParaRPr lang="tr-TR" sz="2800" dirty="0">
              <a:latin typeface="Comic Sans MS"/>
              <a:cs typeface="Comic Sans MS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476" r="13100" b="5643"/>
          <a:stretch/>
        </p:blipFill>
        <p:spPr bwMode="auto">
          <a:xfrm>
            <a:off x="107504" y="4484302"/>
            <a:ext cx="2275190" cy="1832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748" t="6274" r="4220" b="3145"/>
          <a:stretch/>
        </p:blipFill>
        <p:spPr bwMode="auto">
          <a:xfrm>
            <a:off x="4576165" y="4770119"/>
            <a:ext cx="2331329" cy="1400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857" r="4040"/>
          <a:stretch/>
        </p:blipFill>
        <p:spPr bwMode="auto">
          <a:xfrm>
            <a:off x="2291289" y="4373990"/>
            <a:ext cx="2232248" cy="2246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26" t="2986" r="2957" b="3697"/>
          <a:stretch/>
        </p:blipFill>
        <p:spPr bwMode="auto">
          <a:xfrm>
            <a:off x="6833604" y="4248271"/>
            <a:ext cx="2130883" cy="2130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Oval"/>
          <p:cNvSpPr/>
          <p:nvPr/>
        </p:nvSpPr>
        <p:spPr>
          <a:xfrm>
            <a:off x="1619672" y="4581128"/>
            <a:ext cx="2448272" cy="172819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" name="5 Oval"/>
          <p:cNvSpPr/>
          <p:nvPr/>
        </p:nvSpPr>
        <p:spPr>
          <a:xfrm>
            <a:off x="611560" y="2852936"/>
            <a:ext cx="2592288" cy="1656184"/>
          </a:xfrm>
          <a:prstGeom prst="ellipse">
            <a:avLst/>
          </a:prstGeom>
          <a:solidFill>
            <a:srgbClr val="CC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7" name="6 Oval"/>
          <p:cNvSpPr/>
          <p:nvPr/>
        </p:nvSpPr>
        <p:spPr>
          <a:xfrm>
            <a:off x="2987824" y="1916832"/>
            <a:ext cx="2592288" cy="1656184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3491880" y="2420888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latin typeface="Comic Sans MS" pitchFamily="66" charset="0"/>
              </a:rPr>
              <a:t>s</a:t>
            </a:r>
            <a:r>
              <a:rPr lang="tr-TR" sz="2800" b="1" dirty="0" smtClean="0">
                <a:latin typeface="Comic Sans MS" pitchFamily="66" charset="0"/>
              </a:rPr>
              <a:t>adaka</a:t>
            </a:r>
            <a:endParaRPr lang="tr-TR" sz="2800" b="1" dirty="0">
              <a:latin typeface="Comic Sans MS" pitchFamily="66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1259632" y="3429000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 smtClean="0">
                <a:latin typeface="Comic Sans MS" pitchFamily="66" charset="0"/>
              </a:rPr>
              <a:t>zekât</a:t>
            </a:r>
            <a:endParaRPr lang="tr-TR" sz="2800" b="1" dirty="0">
              <a:latin typeface="Comic Sans MS" pitchFamily="66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2051720" y="5157192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 smtClean="0">
                <a:latin typeface="Comic Sans MS" pitchFamily="66" charset="0"/>
              </a:rPr>
              <a:t>fitre</a:t>
            </a:r>
            <a:endParaRPr lang="tr-TR" sz="2800" b="1" dirty="0">
              <a:latin typeface="Comic Sans MS" pitchFamily="66" charset="0"/>
            </a:endParaRPr>
          </a:p>
        </p:txBody>
      </p:sp>
      <p:sp>
        <p:nvSpPr>
          <p:cNvPr id="11" name="10 Oval"/>
          <p:cNvSpPr/>
          <p:nvPr/>
        </p:nvSpPr>
        <p:spPr>
          <a:xfrm>
            <a:off x="5220072" y="2944108"/>
            <a:ext cx="2592288" cy="1584176"/>
          </a:xfrm>
          <a:prstGeom prst="ellipse">
            <a:avLst/>
          </a:prstGeom>
          <a:solidFill>
            <a:srgbClr val="FF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5868144" y="3475045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 smtClean="0">
                <a:latin typeface="Comic Sans MS" pitchFamily="66" charset="0"/>
              </a:rPr>
              <a:t>bağış</a:t>
            </a:r>
            <a:endParaRPr lang="tr-TR" sz="2800" b="1" dirty="0">
              <a:latin typeface="Comic Sans MS" pitchFamily="66" charset="0"/>
            </a:endParaRPr>
          </a:p>
        </p:txBody>
      </p:sp>
      <p:sp>
        <p:nvSpPr>
          <p:cNvPr id="13" name="12 Oval"/>
          <p:cNvSpPr/>
          <p:nvPr/>
        </p:nvSpPr>
        <p:spPr>
          <a:xfrm>
            <a:off x="4283968" y="4581128"/>
            <a:ext cx="2520280" cy="1728192"/>
          </a:xfrm>
          <a:prstGeom prst="ellipse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14" name="13 Metin kutusu"/>
          <p:cNvSpPr txBox="1"/>
          <p:nvPr/>
        </p:nvSpPr>
        <p:spPr>
          <a:xfrm>
            <a:off x="4716016" y="5157192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 smtClean="0">
                <a:latin typeface="Comic Sans MS" pitchFamily="66" charset="0"/>
              </a:rPr>
              <a:t>infak</a:t>
            </a:r>
            <a:endParaRPr lang="tr-TR" sz="2800" b="1" dirty="0">
              <a:latin typeface="Comic Sans MS" pitchFamily="66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03648" y="476672"/>
            <a:ext cx="6336704" cy="100811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tr-TR" sz="6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empus Sans ITC" pitchFamily="82" charset="0"/>
              </a:rPr>
              <a:t>KAVRAMLAR</a:t>
            </a:r>
            <a:endParaRPr lang="tr-TR" sz="6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33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empus Sans IT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/>
      <p:bldP spid="9" grpId="0"/>
      <p:bldP spid="10" grpId="0"/>
      <p:bldP spid="12" grpId="0"/>
      <p:bldP spid="13" grpId="0" animBg="1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XP\Desktop\Yardımlaşma_zekat\paylasma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3841677"/>
            <a:ext cx="3635896" cy="2899692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79296" cy="1143000"/>
          </a:xfrm>
        </p:spPr>
        <p:txBody>
          <a:bodyPr>
            <a:no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İnsanın Paylaşma ve Yardımlaşma İhtiyacı</a:t>
            </a:r>
            <a:endParaRPr lang="tr-TR" sz="3200" b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tr-TR" sz="2800" b="1" dirty="0" smtClean="0">
              <a:latin typeface="Comic Sans MS"/>
              <a:cs typeface="Comic Sans MS"/>
            </a:endParaRPr>
          </a:p>
          <a:p>
            <a:pPr>
              <a:buNone/>
            </a:pPr>
            <a:endParaRPr lang="tr-TR" sz="2800" b="1" dirty="0" smtClean="0">
              <a:latin typeface="Comic Sans MS"/>
              <a:cs typeface="Comic Sans MS"/>
            </a:endParaRPr>
          </a:p>
          <a:p>
            <a:endParaRPr lang="tr-TR" sz="2800" b="1" dirty="0" smtClean="0">
              <a:latin typeface="Comic Sans MS"/>
              <a:cs typeface="Comic Sans MS"/>
            </a:endParaRPr>
          </a:p>
          <a:p>
            <a:pPr>
              <a:buNone/>
            </a:pPr>
            <a:endParaRPr lang="tr-TR" dirty="0" smtClean="0"/>
          </a:p>
        </p:txBody>
      </p:sp>
      <p:sp>
        <p:nvSpPr>
          <p:cNvPr id="4" name="Yuvarlatılmış Dikdörtgen 3"/>
          <p:cNvSpPr/>
          <p:nvPr/>
        </p:nvSpPr>
        <p:spPr>
          <a:xfrm>
            <a:off x="251520" y="1268760"/>
            <a:ext cx="7560840" cy="792088"/>
          </a:xfrm>
          <a:prstGeom prst="roundRect">
            <a:avLst/>
          </a:prstGeom>
          <a:solidFill>
            <a:srgbClr val="CCFF3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tr-TR" sz="2400" b="1" dirty="0">
                <a:solidFill>
                  <a:prstClr val="black"/>
                </a:solidFill>
                <a:latin typeface="Comic Sans MS"/>
                <a:cs typeface="Comic Sans MS"/>
              </a:rPr>
              <a:t>İnsan neden tek başına yaşayamaz?</a:t>
            </a:r>
          </a:p>
        </p:txBody>
      </p:sp>
      <p:sp>
        <p:nvSpPr>
          <p:cNvPr id="6" name="Yuvarlatılmış Dikdörtgen 5"/>
          <p:cNvSpPr/>
          <p:nvPr/>
        </p:nvSpPr>
        <p:spPr>
          <a:xfrm>
            <a:off x="251520" y="3633192"/>
            <a:ext cx="5688632" cy="1091952"/>
          </a:xfrm>
          <a:prstGeom prst="roundRect">
            <a:avLst/>
          </a:prstGeom>
          <a:solidFill>
            <a:srgbClr val="66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tr-TR" sz="2400" b="1" dirty="0">
                <a:solidFill>
                  <a:prstClr val="black"/>
                </a:solidFill>
                <a:latin typeface="Comic Sans MS"/>
                <a:cs typeface="Comic Sans MS"/>
              </a:rPr>
              <a:t>Ne gibi yardımlardan </a:t>
            </a:r>
            <a:r>
              <a:rPr lang="tr-TR" sz="2400" b="1" dirty="0" smtClean="0">
                <a:solidFill>
                  <a:prstClr val="black"/>
                </a:solidFill>
                <a:latin typeface="Comic Sans MS"/>
                <a:cs typeface="Comic Sans MS"/>
              </a:rPr>
              <a:t>söz </a:t>
            </a:r>
            <a:r>
              <a:rPr lang="tr-TR" sz="2400" b="1" dirty="0">
                <a:solidFill>
                  <a:prstClr val="black"/>
                </a:solidFill>
                <a:latin typeface="Comic Sans MS"/>
                <a:cs typeface="Comic Sans MS"/>
              </a:rPr>
              <a:t>edebiliriz?</a:t>
            </a:r>
          </a:p>
        </p:txBody>
      </p:sp>
      <p:sp>
        <p:nvSpPr>
          <p:cNvPr id="7" name="Yuvarlatılmış Dikdörtgen 6"/>
          <p:cNvSpPr/>
          <p:nvPr/>
        </p:nvSpPr>
        <p:spPr>
          <a:xfrm>
            <a:off x="251520" y="2420888"/>
            <a:ext cx="6768752" cy="1008112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tr-TR" sz="2800" b="1" dirty="0" smtClean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tr-TR" sz="2400" b="1" dirty="0" smtClean="0">
                <a:solidFill>
                  <a:prstClr val="black"/>
                </a:solidFill>
                <a:latin typeface="Comic Sans MS"/>
                <a:cs typeface="Comic Sans MS"/>
              </a:rPr>
              <a:t>İnsanlar </a:t>
            </a:r>
            <a:r>
              <a:rPr lang="tr-TR" sz="2400" b="1" dirty="0">
                <a:solidFill>
                  <a:prstClr val="black"/>
                </a:solidFill>
                <a:latin typeface="Comic Sans MS"/>
                <a:cs typeface="Comic Sans MS"/>
              </a:rPr>
              <a:t>hangi durumlarda birbirlerine ihtiyaç duyarlar?</a:t>
            </a:r>
            <a:endParaRPr lang="tr-TR" sz="2800" b="1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tr-TR" sz="2800" b="1" dirty="0">
              <a:solidFill>
                <a:prstClr val="black"/>
              </a:solidFill>
              <a:latin typeface="Comic Sans MS"/>
              <a:cs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RI\Desktop\15107881-sevimli-a-izgi-film-a-ocuklar-a-era-eve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96" y="-27384"/>
            <a:ext cx="9144000" cy="6776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23728" y="404664"/>
            <a:ext cx="7020272" cy="576064"/>
          </a:xfrm>
        </p:spPr>
        <p:txBody>
          <a:bodyPr>
            <a:no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İslâm’ın Paylaşma ve Yardımlaşmaya Verdiği Önem</a:t>
            </a:r>
            <a:endParaRPr lang="tr-TR" sz="3200" b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5" name="Bulut Belirtme Çizgisi 4"/>
          <p:cNvSpPr/>
          <p:nvPr/>
        </p:nvSpPr>
        <p:spPr>
          <a:xfrm>
            <a:off x="3231376" y="1268760"/>
            <a:ext cx="4869016" cy="1728192"/>
          </a:xfrm>
          <a:prstGeom prst="cloudCallout">
            <a:avLst>
              <a:gd name="adj1" fmla="val -77017"/>
              <a:gd name="adj2" fmla="val -34409"/>
            </a:avLst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 smtClean="0">
              <a:latin typeface="Comic Sans MS"/>
              <a:cs typeface="Comic Sans MS"/>
            </a:endParaRPr>
          </a:p>
          <a:p>
            <a:pPr algn="ctr"/>
            <a:r>
              <a:rPr lang="tr-TR" sz="2000" b="1" dirty="0" smtClean="0">
                <a:solidFill>
                  <a:schemeClr val="tx1"/>
                </a:solidFill>
                <a:latin typeface="Comic Sans MS"/>
                <a:cs typeface="Comic Sans MS"/>
              </a:rPr>
              <a:t>Sınıfta </a:t>
            </a:r>
            <a:r>
              <a:rPr lang="tr-TR" sz="2000" b="1" dirty="0">
                <a:solidFill>
                  <a:schemeClr val="tx1"/>
                </a:solidFill>
                <a:latin typeface="Comic Sans MS"/>
                <a:cs typeface="Comic Sans MS"/>
              </a:rPr>
              <a:t>arkadaşlarınızla daha çok neleri paylaşıyorsunuz?</a:t>
            </a:r>
          </a:p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8" name="Bulut Belirtme Çizgisi 7"/>
          <p:cNvSpPr/>
          <p:nvPr/>
        </p:nvSpPr>
        <p:spPr>
          <a:xfrm>
            <a:off x="4067944" y="4869160"/>
            <a:ext cx="4608512" cy="1800200"/>
          </a:xfrm>
          <a:prstGeom prst="cloudCallout">
            <a:avLst>
              <a:gd name="adj1" fmla="val -82482"/>
              <a:gd name="adj2" fmla="val 28894"/>
            </a:avLst>
          </a:prstGeom>
          <a:solidFill>
            <a:srgbClr val="CCFF3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b="1" dirty="0" smtClean="0">
              <a:latin typeface="Comic Sans MS"/>
              <a:cs typeface="Comic Sans MS"/>
            </a:endParaRPr>
          </a:p>
          <a:p>
            <a:endParaRPr lang="tr-TR" b="1" dirty="0">
              <a:latin typeface="Comic Sans MS"/>
              <a:cs typeface="Comic Sans MS"/>
            </a:endParaRPr>
          </a:p>
          <a:p>
            <a:pPr algn="ctr"/>
            <a:r>
              <a:rPr lang="tr-TR" sz="2000" b="1" dirty="0" smtClean="0">
                <a:solidFill>
                  <a:schemeClr val="tx1"/>
                </a:solidFill>
                <a:latin typeface="Comic Sans MS"/>
                <a:cs typeface="Comic Sans MS"/>
              </a:rPr>
              <a:t>Sizce </a:t>
            </a:r>
            <a:r>
              <a:rPr lang="tr-TR" sz="2000" b="1" dirty="0">
                <a:solidFill>
                  <a:schemeClr val="tx1"/>
                </a:solidFill>
                <a:latin typeface="Comic Sans MS"/>
                <a:cs typeface="Comic Sans MS"/>
              </a:rPr>
              <a:t>İslâm dini paylaşma ve yardımlaşmaya niçin önem verir?</a:t>
            </a:r>
          </a:p>
          <a:p>
            <a:endParaRPr lang="tr-TR" sz="2000" b="1" dirty="0">
              <a:latin typeface="Comic Sans MS"/>
              <a:cs typeface="Comic Sans MS"/>
            </a:endParaRPr>
          </a:p>
          <a:p>
            <a:pPr algn="ctr"/>
            <a:endParaRPr lang="tr-TR" dirty="0"/>
          </a:p>
        </p:txBody>
      </p:sp>
      <p:sp>
        <p:nvSpPr>
          <p:cNvPr id="9" name="Bulut Belirtme Çizgisi 8"/>
          <p:cNvSpPr/>
          <p:nvPr/>
        </p:nvSpPr>
        <p:spPr>
          <a:xfrm>
            <a:off x="3635896" y="2996952"/>
            <a:ext cx="4824536" cy="1872208"/>
          </a:xfrm>
          <a:prstGeom prst="cloudCallout">
            <a:avLst>
              <a:gd name="adj1" fmla="val -79214"/>
              <a:gd name="adj2" fmla="val 45589"/>
            </a:avLst>
          </a:prstGeom>
          <a:solidFill>
            <a:srgbClr val="66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  <a:latin typeface="Comic Sans MS"/>
                <a:cs typeface="Comic Sans MS"/>
              </a:rPr>
              <a:t>Paylaşmak </a:t>
            </a:r>
            <a:r>
              <a:rPr lang="tr-TR" sz="2000" b="1" dirty="0">
                <a:solidFill>
                  <a:schemeClr val="tx1"/>
                </a:solidFill>
                <a:latin typeface="Comic Sans MS"/>
                <a:cs typeface="Comic Sans MS"/>
              </a:rPr>
              <a:t>ve yardımlaşmak insana ve topluma neleri kazandırır</a:t>
            </a:r>
            <a:r>
              <a:rPr lang="tr-TR" sz="2000" b="1" dirty="0" smtClean="0">
                <a:solidFill>
                  <a:schemeClr val="tx1"/>
                </a:solidFill>
                <a:latin typeface="Comic Sans MS"/>
                <a:cs typeface="Comic Sans MS"/>
              </a:rPr>
              <a:t>?</a:t>
            </a:r>
            <a:endParaRPr lang="tr-TR" sz="2000" b="1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1520" y="188640"/>
            <a:ext cx="8479250" cy="1143000"/>
          </a:xfrm>
        </p:spPr>
        <p:txBody>
          <a:bodyPr>
            <a:prstTxWarp prst="textChevronInverted">
              <a:avLst/>
            </a:prstTxWarp>
            <a:normAutofit/>
          </a:bodyPr>
          <a:lstStyle/>
          <a:p>
            <a:r>
              <a:rPr lang="tr-TR" sz="6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empus Sans ITC" pitchFamily="82" charset="0"/>
                <a:ea typeface="+mn-ea"/>
                <a:cs typeface="+mn-cs"/>
              </a:rPr>
              <a:t>Yüce Allah der ki:</a:t>
            </a:r>
          </a:p>
        </p:txBody>
      </p:sp>
      <p:sp>
        <p:nvSpPr>
          <p:cNvPr id="4" name="3 Yatay Kaydırma"/>
          <p:cNvSpPr/>
          <p:nvPr/>
        </p:nvSpPr>
        <p:spPr>
          <a:xfrm>
            <a:off x="179512" y="1484784"/>
            <a:ext cx="5040560" cy="3384376"/>
          </a:xfrm>
          <a:prstGeom prst="horizontalScroll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2">
                <a:lumMod val="75000"/>
              </a:schemeClr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ey Kaydırma"/>
          <p:cNvSpPr/>
          <p:nvPr/>
        </p:nvSpPr>
        <p:spPr>
          <a:xfrm>
            <a:off x="4860032" y="1412776"/>
            <a:ext cx="4283968" cy="5112568"/>
          </a:xfrm>
          <a:prstGeom prst="verticalScroll">
            <a:avLst/>
          </a:prstGeom>
          <a:solidFill>
            <a:srgbClr val="FF7C80"/>
          </a:solidFill>
          <a:ln>
            <a:solidFill>
              <a:srgbClr val="7030A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Metin kutusu"/>
          <p:cNvSpPr txBox="1"/>
          <p:nvPr/>
        </p:nvSpPr>
        <p:spPr>
          <a:xfrm>
            <a:off x="683568" y="2060848"/>
            <a:ext cx="48245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cs typeface="Times New Roman" pitchFamily="18" charset="0"/>
              </a:rPr>
              <a:t>“O </a:t>
            </a:r>
            <a:r>
              <a:rPr lang="tr-TR" sz="2400" b="1" dirty="0" err="1" smtClean="0">
                <a:cs typeface="Times New Roman" pitchFamily="18" charset="0"/>
              </a:rPr>
              <a:t>takvâ</a:t>
            </a:r>
            <a:r>
              <a:rPr lang="tr-TR" sz="2400" b="1" dirty="0" smtClean="0">
                <a:cs typeface="Times New Roman" pitchFamily="18" charset="0"/>
              </a:rPr>
              <a:t> sahipleri ki iki bollukta da darlıkta da Allah için harcarlar, öfkelerini yutarlar ve insanları affederler. Allah da güzel davranışlarda bulunanları sever.” </a:t>
            </a:r>
          </a:p>
          <a:p>
            <a:pPr algn="ctr"/>
            <a:r>
              <a:rPr lang="tr-TR" sz="2400" dirty="0" smtClean="0"/>
              <a:t>      </a:t>
            </a:r>
            <a:r>
              <a:rPr lang="tr-TR" dirty="0" err="1" smtClean="0"/>
              <a:t>Âl</a:t>
            </a:r>
            <a:r>
              <a:rPr lang="tr-TR" dirty="0" smtClean="0"/>
              <a:t>-i </a:t>
            </a:r>
            <a:r>
              <a:rPr lang="tr-TR" dirty="0" err="1" smtClean="0"/>
              <a:t>İmrân</a:t>
            </a:r>
            <a:r>
              <a:rPr lang="tr-TR" dirty="0" smtClean="0"/>
              <a:t> suresi, 134. ayet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5580112" y="2420888"/>
            <a:ext cx="2808312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/>
              <a:t>“ Mallarında, muhtaç ve yoksullar için bir hak vardır.”</a:t>
            </a:r>
          </a:p>
          <a:p>
            <a:pPr algn="just"/>
            <a:endParaRPr lang="tr-TR" dirty="0" smtClean="0"/>
          </a:p>
          <a:p>
            <a:pPr algn="just"/>
            <a:r>
              <a:rPr lang="tr-TR" sz="1600" b="1" dirty="0" smtClean="0"/>
              <a:t>   </a:t>
            </a:r>
          </a:p>
          <a:p>
            <a:pPr algn="just"/>
            <a:r>
              <a:rPr lang="tr-TR" sz="1600" b="1" dirty="0" smtClean="0"/>
              <a:t>      </a:t>
            </a:r>
            <a:r>
              <a:rPr lang="tr-TR" dirty="0" err="1" smtClean="0"/>
              <a:t>Zâriyât</a:t>
            </a:r>
            <a:r>
              <a:rPr lang="tr-TR" dirty="0" smtClean="0"/>
              <a:t> suresi, 19. ayet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7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r>
              <a:rPr lang="tr-TR" sz="7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empus Sans ITC" pitchFamily="82" charset="0"/>
              </a:rPr>
              <a:t>Yüce Allah der ki:</a:t>
            </a:r>
            <a:endParaRPr lang="tr-TR" sz="7200" dirty="0"/>
          </a:p>
        </p:txBody>
      </p:sp>
      <p:sp>
        <p:nvSpPr>
          <p:cNvPr id="4" name="3 Yatay Kaydırma"/>
          <p:cNvSpPr/>
          <p:nvPr/>
        </p:nvSpPr>
        <p:spPr>
          <a:xfrm>
            <a:off x="251520" y="1844824"/>
            <a:ext cx="8640960" cy="4104456"/>
          </a:xfrm>
          <a:prstGeom prst="horizontalScroll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Metin kutusu"/>
          <p:cNvSpPr txBox="1"/>
          <p:nvPr/>
        </p:nvSpPr>
        <p:spPr>
          <a:xfrm>
            <a:off x="1259632" y="2492896"/>
            <a:ext cx="6912768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r-TR" sz="2400" b="1" dirty="0" smtClean="0">
                <a:latin typeface="+mj-lt"/>
              </a:rPr>
              <a:t>“Sana (Allah yolunda) ne harcayacaklarını soruyorlar. De ki: Maldan harcadığınız şey; ebeveyn, yakınlar, yetimler, fakirler ve yolcular için olmalıdır. Şüphesiz Allah yapacağınız her hayrı bilir.”     </a:t>
            </a:r>
            <a:r>
              <a:rPr lang="tr-TR" sz="2000" b="1" dirty="0" smtClean="0">
                <a:latin typeface="+mj-lt"/>
              </a:rPr>
              <a:t>                                </a:t>
            </a:r>
          </a:p>
          <a:p>
            <a:pPr algn="r">
              <a:lnSpc>
                <a:spcPct val="150000"/>
              </a:lnSpc>
            </a:pPr>
            <a:r>
              <a:rPr lang="tr-TR" sz="1600" b="1" i="1" dirty="0" smtClean="0"/>
              <a:t>                                                   </a:t>
            </a:r>
            <a:r>
              <a:rPr lang="tr-TR" i="1" dirty="0" smtClean="0"/>
              <a:t>Bakara suresi, 215. ayet</a:t>
            </a:r>
            <a:endParaRPr lang="tr-TR" sz="24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-180528" y="260648"/>
            <a:ext cx="9116859" cy="720080"/>
          </a:xfrm>
        </p:spPr>
        <p:txBody>
          <a:bodyPr>
            <a:no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Paylaşma ve yardımlaşma İbadeti: ZEKÂT</a:t>
            </a:r>
            <a:endParaRPr lang="tr-TR" sz="3200" b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504" y="1268760"/>
            <a:ext cx="9036496" cy="5256584"/>
          </a:xfrm>
        </p:spPr>
        <p:txBody>
          <a:bodyPr>
            <a:normAutofit/>
          </a:bodyPr>
          <a:lstStyle/>
          <a:p>
            <a:pPr>
              <a:buNone/>
            </a:pPr>
            <a:endParaRPr lang="tr-TR" sz="2800" b="1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tr-TR" sz="2800" b="1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tr-TR" sz="2800" b="1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tr-TR" sz="2800" b="1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tr-TR" sz="2800" b="1" dirty="0" smtClean="0">
              <a:solidFill>
                <a:srgbClr val="FF0000"/>
              </a:solidFill>
              <a:latin typeface="Comic Sans MS"/>
              <a:cs typeface="Comic Sans MS"/>
            </a:endParaRPr>
          </a:p>
          <a:p>
            <a:pPr>
              <a:buNone/>
            </a:pPr>
            <a:endParaRPr lang="tr-TR" sz="2800" b="1" dirty="0" smtClean="0">
              <a:solidFill>
                <a:srgbClr val="FF0000"/>
              </a:solidFill>
              <a:latin typeface="Comic Sans MS"/>
              <a:cs typeface="Comic Sans MS"/>
            </a:endParaRPr>
          </a:p>
          <a:p>
            <a:r>
              <a:rPr lang="tr-TR" sz="2400" dirty="0" smtClean="0">
                <a:latin typeface="Comic Sans MS"/>
                <a:cs typeface="Comic Sans MS"/>
              </a:rPr>
              <a:t>“</a:t>
            </a:r>
            <a:r>
              <a:rPr lang="tr-TR" sz="2400" b="1" dirty="0" smtClean="0">
                <a:latin typeface="Comic Sans MS"/>
                <a:cs typeface="Comic Sans MS"/>
              </a:rPr>
              <a:t>artma, çoğalma,temizlik,bereket</a:t>
            </a:r>
            <a:r>
              <a:rPr lang="tr-TR" sz="2400" dirty="0" smtClean="0">
                <a:latin typeface="Comic Sans MS"/>
                <a:cs typeface="Comic Sans MS"/>
              </a:rPr>
              <a:t>”</a:t>
            </a:r>
          </a:p>
          <a:p>
            <a:pPr>
              <a:buNone/>
            </a:pPr>
            <a:endParaRPr lang="tr-TR" sz="2000" dirty="0" smtClean="0">
              <a:latin typeface="Comic Sans MS"/>
              <a:cs typeface="Comic Sans MS"/>
            </a:endParaRPr>
          </a:p>
          <a:p>
            <a:r>
              <a:rPr lang="tr-TR" sz="2400" dirty="0" smtClean="0">
                <a:latin typeface="Comic Sans MS"/>
                <a:cs typeface="Comic Sans MS"/>
              </a:rPr>
              <a:t>Zengin olan  Müslümanların yılda bir kez mallarının ya da paralarının belli bir miktarını ihtiyaç sahiplerine </a:t>
            </a:r>
            <a:r>
              <a:rPr lang="tr-TR" sz="2400" b="1" u="sng" dirty="0" smtClean="0">
                <a:latin typeface="Comic Sans MS"/>
                <a:cs typeface="Comic Sans MS"/>
              </a:rPr>
              <a:t>Allah rızası için </a:t>
            </a:r>
            <a:r>
              <a:rPr lang="tr-TR" sz="2400" dirty="0" smtClean="0">
                <a:latin typeface="Comic Sans MS"/>
                <a:cs typeface="Comic Sans MS"/>
              </a:rPr>
              <a:t>vermeleridir.</a:t>
            </a:r>
          </a:p>
          <a:p>
            <a:pPr>
              <a:buNone/>
            </a:pPr>
            <a:endParaRPr lang="tr-TR" sz="2000" dirty="0" smtClean="0">
              <a:latin typeface="Comic Sans MS"/>
              <a:cs typeface="Comic Sans MS"/>
            </a:endParaRPr>
          </a:p>
          <a:p>
            <a:pPr>
              <a:buNone/>
            </a:pPr>
            <a:endParaRPr lang="tr-TR" sz="2000" dirty="0"/>
          </a:p>
        </p:txBody>
      </p:sp>
      <p:pic>
        <p:nvPicPr>
          <p:cNvPr id="14338" name="Picture 2" descr="http://img26.imageshack.us/img26/6022/resimlerhaberyoksuluk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7" y="980728"/>
            <a:ext cx="5962520" cy="33123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9749" y="1196752"/>
            <a:ext cx="5148064" cy="612068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tr-TR" sz="28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Nisap: </a:t>
            </a:r>
            <a:r>
              <a:rPr lang="tr-TR" sz="2400" dirty="0" smtClean="0">
                <a:latin typeface="Comic Sans MS"/>
                <a:cs typeface="Comic Sans MS"/>
              </a:rPr>
              <a:t>Yeme, içme, giyinme, barınma, eğitim ve sağlık gibi temel ihtiyaçların dışında 85 gr. altın veya ona eş değer mal ya da paraya sahip olmaktır.</a:t>
            </a:r>
            <a:endParaRPr lang="tr-TR" sz="2800" dirty="0" smtClean="0">
              <a:latin typeface="Comic Sans MS"/>
              <a:cs typeface="Comic Sans MS"/>
            </a:endParaRPr>
          </a:p>
          <a:p>
            <a:pPr>
              <a:buNone/>
            </a:pPr>
            <a:endParaRPr lang="tr-TR" b="1" dirty="0" smtClean="0">
              <a:solidFill>
                <a:srgbClr val="FF0000"/>
              </a:solidFill>
              <a:latin typeface="Comic Sans MS"/>
              <a:cs typeface="Comic Sans MS"/>
            </a:endParaRPr>
          </a:p>
          <a:p>
            <a:pPr>
              <a:buFont typeface="Wingdings" pitchFamily="2" charset="2"/>
              <a:buChar char="Ø"/>
            </a:pPr>
            <a:r>
              <a:rPr lang="tr-TR" sz="28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Nisap miktarı: </a:t>
            </a:r>
            <a:r>
              <a:rPr lang="tr-TR" sz="2400" dirty="0" smtClean="0">
                <a:latin typeface="Comic Sans MS"/>
                <a:cs typeface="Comic Sans MS"/>
              </a:rPr>
              <a:t>Dinî bakımdan bir kimsenin zengin sayılabilmesi için sahip olması  gereken malların miktarıdır.</a:t>
            </a:r>
            <a:endParaRPr lang="tr-TR" sz="2800" dirty="0" smtClean="0">
              <a:latin typeface="Comic Sans MS"/>
              <a:cs typeface="Comic Sans MS"/>
            </a:endParaRPr>
          </a:p>
          <a:p>
            <a:pPr>
              <a:buFont typeface="Wingdings" pitchFamily="2" charset="2"/>
              <a:buChar char="Ø"/>
            </a:pPr>
            <a:endParaRPr lang="tr-TR" dirty="0" smtClean="0">
              <a:latin typeface="Comic Sans MS"/>
              <a:cs typeface="Comic Sans MS"/>
            </a:endParaRPr>
          </a:p>
          <a:p>
            <a:endParaRPr lang="tr-TR" dirty="0"/>
          </a:p>
        </p:txBody>
      </p:sp>
      <p:pic>
        <p:nvPicPr>
          <p:cNvPr id="4" name="Picture 3" descr="C:\Documents and Settings\XP\Desktop\Yardımlaşma_zekat\kirktabi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196752"/>
            <a:ext cx="3744416" cy="4680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898</TotalTime>
  <Words>533</Words>
  <Application>Microsoft Macintosh PowerPoint</Application>
  <PresentationFormat>Ekran Gösterisi (4:3)</PresentationFormat>
  <Paragraphs>133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Ofis Teması</vt:lpstr>
      <vt:lpstr>Slayt 1</vt:lpstr>
      <vt:lpstr>ZEKÂT İBADETİ</vt:lpstr>
      <vt:lpstr>Slayt 3</vt:lpstr>
      <vt:lpstr>İnsanın Paylaşma ve Yardımlaşma İhtiyacı</vt:lpstr>
      <vt:lpstr>İslâm’ın Paylaşma ve Yardımlaşmaya Verdiği Önem</vt:lpstr>
      <vt:lpstr>Yüce Allah der ki:</vt:lpstr>
      <vt:lpstr>Yüce Allah der ki:</vt:lpstr>
      <vt:lpstr>Paylaşma ve yardımlaşma İbadeti: ZEKÂT</vt:lpstr>
      <vt:lpstr>Slayt 9</vt:lpstr>
      <vt:lpstr>Nisap Miktarları</vt:lpstr>
      <vt:lpstr>Slayt 11</vt:lpstr>
      <vt:lpstr>Zekât Nelerden Verilir? </vt:lpstr>
      <vt:lpstr>Zekâtı Kimlere, Nasıl Vermeliyiz? </vt:lpstr>
      <vt:lpstr>Slayt 14</vt:lpstr>
      <vt:lpstr>Slayt 15</vt:lpstr>
      <vt:lpstr>Slayt 16</vt:lpstr>
      <vt:lpstr>4. Toplumsal Dayanışma İbadeti Olarak Sadaka</vt:lpstr>
      <vt:lpstr>Slayt 18</vt:lpstr>
      <vt:lpstr>Slayt 19</vt:lpstr>
      <vt:lpstr>Slayt 20</vt:lpstr>
      <vt:lpstr>Yardımlaşma Kurumlarımız</vt:lpstr>
    </vt:vector>
  </TitlesOfParts>
  <Company>Admin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ZEKÂT İBADETİ</dc:title>
  <dc:creator>XP</dc:creator>
  <cp:lastModifiedBy>DEM</cp:lastModifiedBy>
  <cp:revision>103</cp:revision>
  <dcterms:created xsi:type="dcterms:W3CDTF">2011-01-07T19:21:30Z</dcterms:created>
  <dcterms:modified xsi:type="dcterms:W3CDTF">2016-05-04T12:37:35Z</dcterms:modified>
  <cp:contentStatus>Tamamlandı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