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57" r:id="rId4"/>
    <p:sldId id="268" r:id="rId5"/>
    <p:sldId id="258" r:id="rId6"/>
    <p:sldId id="269" r:id="rId7"/>
    <p:sldId id="259" r:id="rId8"/>
    <p:sldId id="270" r:id="rId9"/>
    <p:sldId id="271" r:id="rId10"/>
    <p:sldId id="260" r:id="rId11"/>
    <p:sldId id="272" r:id="rId12"/>
    <p:sldId id="261" r:id="rId13"/>
    <p:sldId id="273" r:id="rId14"/>
    <p:sldId id="262" r:id="rId15"/>
    <p:sldId id="263" r:id="rId16"/>
    <p:sldId id="274" r:id="rId17"/>
    <p:sldId id="264" r:id="rId18"/>
    <p:sldId id="275" r:id="rId19"/>
    <p:sldId id="276" r:id="rId20"/>
    <p:sldId id="265" r:id="rId21"/>
    <p:sldId id="278" r:id="rId22"/>
    <p:sldId id="279" r:id="rId23"/>
    <p:sldId id="266" r:id="rId24"/>
    <p:sldId id="280" r:id="rId25"/>
    <p:sldId id="267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5050"/>
    <a:srgbClr val="FF9933"/>
    <a:srgbClr val="FFCC66"/>
    <a:srgbClr val="FFCCCC"/>
    <a:srgbClr val="FF9999"/>
    <a:srgbClr val="FF6699"/>
    <a:srgbClr val="FF7C80"/>
    <a:srgbClr val="33CCCC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804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F67B4-F87B-4274-B3EC-9D0C1D9609CD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20C6D-BB61-41BA-B066-2038796077C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2.2. Ahlakî Değerlerin Dinle </a:t>
            </a:r>
            <a:r>
              <a:rPr lang="tr-TR" b="1" dirty="0" smtClean="0"/>
              <a:t>İlişkisi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785786" y="1500174"/>
            <a:ext cx="7643866" cy="914400"/>
          </a:xfrm>
          <a:prstGeom prst="roundRect">
            <a:avLst/>
          </a:prstGeom>
          <a:solidFill>
            <a:srgbClr val="FFCCC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Ahlak; insanların davranışlarını, eylemlerini ve birbiriyle olan ilişkilerini düzenlemeye yönelik kurallardan oluşur.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://f.internetara.com/onbellek/12/12/23/iuuq_NV_005_SL_cq_SL_cmphtqpu_SL_dpn0_NK__KP_he9glWzusd0Uhovt7z3DjJ0BBBBBBBBCE10ZkH4_KP_tw3h_2NU_F0t27110jzjmjl_SK_zbqnbl_SK_qbzmbtnbl_SL_kq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714620"/>
            <a:ext cx="4665335" cy="3762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200052" y="285728"/>
            <a:ext cx="8229600" cy="368280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latin typeface="Comic Sans MS" pitchFamily="66" charset="0"/>
              </a:rPr>
              <a:t>DİN ise…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3786182" y="2357430"/>
            <a:ext cx="1071570" cy="1000132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BİREY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6" name="5 Yukarı Ok"/>
          <p:cNvSpPr/>
          <p:nvPr/>
        </p:nvSpPr>
        <p:spPr>
          <a:xfrm>
            <a:off x="3643306" y="71414"/>
            <a:ext cx="1214445" cy="1571636"/>
          </a:xfrm>
          <a:prstGeom prst="upArrow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ALLAH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Yukarı Ok"/>
          <p:cNvSpPr/>
          <p:nvPr/>
        </p:nvSpPr>
        <p:spPr>
          <a:xfrm rot="5400000">
            <a:off x="5965042" y="2035958"/>
            <a:ext cx="1143006" cy="1643074"/>
          </a:xfrm>
          <a:prstGeom prst="upArrow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BİREY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7 Yukarı Ok"/>
          <p:cNvSpPr/>
          <p:nvPr/>
        </p:nvSpPr>
        <p:spPr>
          <a:xfrm rot="16200000">
            <a:off x="1464446" y="2035954"/>
            <a:ext cx="1143003" cy="1643081"/>
          </a:xfrm>
          <a:prstGeom prst="upArrow">
            <a:avLst/>
          </a:prstGeom>
          <a:solidFill>
            <a:srgbClr val="CCCC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TOPLUM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8 Yukarı Ok"/>
          <p:cNvSpPr/>
          <p:nvPr/>
        </p:nvSpPr>
        <p:spPr>
          <a:xfrm rot="10800000">
            <a:off x="3714745" y="4071942"/>
            <a:ext cx="1214445" cy="1571636"/>
          </a:xfrm>
          <a:prstGeom prst="upArrow">
            <a:avLst/>
          </a:prstGeom>
          <a:solidFill>
            <a:srgbClr val="FF9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AHİRET</a:t>
            </a:r>
            <a:endParaRPr lang="tr-TR" b="1" dirty="0">
              <a:solidFill>
                <a:schemeClr val="tx1"/>
              </a:solidFill>
            </a:endParaRPr>
          </a:p>
        </p:txBody>
      </p:sp>
      <p:cxnSp>
        <p:nvCxnSpPr>
          <p:cNvPr id="10" name="9 Düz Bağlayıcı"/>
          <p:cNvCxnSpPr/>
          <p:nvPr/>
        </p:nvCxnSpPr>
        <p:spPr>
          <a:xfrm rot="5400000">
            <a:off x="3963586" y="2035562"/>
            <a:ext cx="643736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Metin kutusu"/>
          <p:cNvSpPr txBox="1"/>
          <p:nvPr/>
        </p:nvSpPr>
        <p:spPr>
          <a:xfrm>
            <a:off x="4071934" y="1857364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ile</a:t>
            </a:r>
            <a:endParaRPr lang="tr-TR" b="1" dirty="0"/>
          </a:p>
        </p:txBody>
      </p:sp>
      <p:cxnSp>
        <p:nvCxnSpPr>
          <p:cNvPr id="12" name="11 Düz Bağlayıcı"/>
          <p:cNvCxnSpPr/>
          <p:nvPr/>
        </p:nvCxnSpPr>
        <p:spPr>
          <a:xfrm rot="5400000">
            <a:off x="4035421" y="3678239"/>
            <a:ext cx="642942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4143372" y="3500438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ile</a:t>
            </a:r>
            <a:endParaRPr lang="tr-TR" b="1" dirty="0"/>
          </a:p>
        </p:txBody>
      </p:sp>
      <p:cxnSp>
        <p:nvCxnSpPr>
          <p:cNvPr id="14" name="13 Düz Bağlayıcı"/>
          <p:cNvCxnSpPr/>
          <p:nvPr/>
        </p:nvCxnSpPr>
        <p:spPr>
          <a:xfrm rot="10800000">
            <a:off x="4929190" y="2857496"/>
            <a:ext cx="785818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rot="10800000">
            <a:off x="2928925" y="2857496"/>
            <a:ext cx="785819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Metin kutusu"/>
          <p:cNvSpPr txBox="1"/>
          <p:nvPr/>
        </p:nvSpPr>
        <p:spPr>
          <a:xfrm>
            <a:off x="3071802" y="2643182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ile</a:t>
            </a:r>
            <a:endParaRPr lang="tr-TR" b="1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5072066" y="2643182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ile</a:t>
            </a:r>
            <a:endParaRPr lang="tr-TR" b="1" dirty="0"/>
          </a:p>
        </p:txBody>
      </p:sp>
      <p:sp>
        <p:nvSpPr>
          <p:cNvPr id="18" name="17 Sağ Ayraç"/>
          <p:cNvSpPr/>
          <p:nvPr/>
        </p:nvSpPr>
        <p:spPr>
          <a:xfrm rot="5400000">
            <a:off x="4054074" y="3303984"/>
            <a:ext cx="607223" cy="4714908"/>
          </a:xfrm>
          <a:prstGeom prst="rightBrace">
            <a:avLst>
              <a:gd name="adj1" fmla="val 35170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Yuvarlatılmış Dikdörtgen"/>
          <p:cNvSpPr/>
          <p:nvPr/>
        </p:nvSpPr>
        <p:spPr>
          <a:xfrm>
            <a:off x="2000232" y="6072206"/>
            <a:ext cx="4786346" cy="642942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İLİŞKİSİNİ DÜZENLER.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857752" y="785794"/>
            <a:ext cx="2000264" cy="2857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İnanç (İman)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857752" y="1142984"/>
            <a:ext cx="2000264" cy="2857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İbadet (Amel)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572132" y="3571876"/>
            <a:ext cx="2000264" cy="28575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Eş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572132" y="3929066"/>
            <a:ext cx="2000264" cy="2857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Anne-Baba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714480" y="4071942"/>
            <a:ext cx="2000264" cy="2857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Cennet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714480" y="4429132"/>
            <a:ext cx="2000264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Cehennem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000100" y="1928802"/>
            <a:ext cx="2000264" cy="28575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Yaşanılan Çevre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000100" y="1571612"/>
            <a:ext cx="2000264" cy="2857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Çalışılan Ortam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00100" y="1214422"/>
            <a:ext cx="2000264" cy="28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Çevre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572132" y="4286256"/>
            <a:ext cx="2000264" cy="2857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Çocuk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572132" y="4643446"/>
            <a:ext cx="2000264" cy="2857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Akraba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572132" y="5000636"/>
            <a:ext cx="2000264" cy="2857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Komşu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000100" y="857232"/>
            <a:ext cx="2000264" cy="2857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Canlı-Cansız Varlılar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857752" y="1500174"/>
            <a:ext cx="2000264" cy="28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Ahlak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3. Kişilik Gelişiminde Değerlerin </a:t>
            </a:r>
            <a:r>
              <a:rPr lang="tr-TR" b="1" dirty="0" smtClean="0"/>
              <a:t>Etkisi</a:t>
            </a: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928662" y="1214422"/>
            <a:ext cx="1928826" cy="1071570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İNSAN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14282" y="2800352"/>
            <a:ext cx="914400" cy="914400"/>
          </a:xfrm>
          <a:prstGeom prst="roundRect">
            <a:avLst/>
          </a:prstGeom>
          <a:solidFill>
            <a:srgbClr val="FF0000">
              <a:alpha val="54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AKIL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500298" y="2786058"/>
            <a:ext cx="914400" cy="914400"/>
          </a:xfrm>
          <a:prstGeom prst="roundRect">
            <a:avLst/>
          </a:prstGeom>
          <a:solidFill>
            <a:srgbClr val="FF0000">
              <a:alpha val="54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İRADE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1500166" y="3000372"/>
            <a:ext cx="642942" cy="571504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ve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8 Sağ Ayraç"/>
          <p:cNvSpPr/>
          <p:nvPr/>
        </p:nvSpPr>
        <p:spPr>
          <a:xfrm rot="5400000">
            <a:off x="1714480" y="2928934"/>
            <a:ext cx="642942" cy="2500330"/>
          </a:xfrm>
          <a:prstGeom prst="rightBrace">
            <a:avLst>
              <a:gd name="adj1" fmla="val 23823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Yuvarlatılmış Dikdörtgen"/>
          <p:cNvSpPr/>
          <p:nvPr/>
        </p:nvSpPr>
        <p:spPr>
          <a:xfrm>
            <a:off x="428596" y="4714884"/>
            <a:ext cx="3143272" cy="928694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sahibidir.</a:t>
            </a:r>
            <a:endParaRPr lang="tr-TR" b="1" dirty="0">
              <a:solidFill>
                <a:schemeClr val="tx1"/>
              </a:solidFill>
            </a:endParaRPr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5286380" y="3429000"/>
            <a:ext cx="357190" cy="21431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V="1">
            <a:off x="5286380" y="3143248"/>
            <a:ext cx="357190" cy="142876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Yuvarlatılmış Dikdörtgen"/>
          <p:cNvSpPr/>
          <p:nvPr/>
        </p:nvSpPr>
        <p:spPr>
          <a:xfrm>
            <a:off x="5715008" y="3500438"/>
            <a:ext cx="1571636" cy="642942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SORUMLU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5715008" y="2643182"/>
            <a:ext cx="1571636" cy="642942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ÜSTÜN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" name="14 Oval"/>
          <p:cNvSpPr/>
          <p:nvPr/>
        </p:nvSpPr>
        <p:spPr>
          <a:xfrm>
            <a:off x="4000496" y="2786058"/>
            <a:ext cx="1214446" cy="1143008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solidFill>
                  <a:schemeClr val="tx1"/>
                </a:solidFill>
              </a:rPr>
              <a:t>İNSAN</a:t>
            </a:r>
            <a:r>
              <a:rPr lang="tr-TR" dirty="0" err="1" smtClean="0">
                <a:solidFill>
                  <a:schemeClr val="tx1"/>
                </a:solidFill>
              </a:rPr>
              <a:t>ı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6" name="15 Sağ Ayraç"/>
          <p:cNvSpPr/>
          <p:nvPr/>
        </p:nvSpPr>
        <p:spPr>
          <a:xfrm>
            <a:off x="3357554" y="2357430"/>
            <a:ext cx="571504" cy="1928826"/>
          </a:xfrm>
          <a:prstGeom prst="rightBrace">
            <a:avLst>
              <a:gd name="adj1" fmla="val 24174"/>
              <a:gd name="adj2" fmla="val 49061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16 Düz Ok Bağlayıcısı"/>
          <p:cNvCxnSpPr/>
          <p:nvPr/>
        </p:nvCxnSpPr>
        <p:spPr>
          <a:xfrm rot="10800000" flipV="1">
            <a:off x="714349" y="2214554"/>
            <a:ext cx="571504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2500299" y="2214554"/>
            <a:ext cx="500066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Oval"/>
          <p:cNvSpPr/>
          <p:nvPr/>
        </p:nvSpPr>
        <p:spPr>
          <a:xfrm>
            <a:off x="7786710" y="2928934"/>
            <a:ext cx="1214414" cy="1071570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bir </a:t>
            </a:r>
            <a:r>
              <a:rPr lang="tr-TR" b="1" dirty="0" smtClean="0">
                <a:solidFill>
                  <a:schemeClr val="tx1"/>
                </a:solidFill>
              </a:rPr>
              <a:t>varlık</a:t>
            </a:r>
            <a:r>
              <a:rPr lang="tr-TR" dirty="0" smtClean="0">
                <a:solidFill>
                  <a:schemeClr val="tx1"/>
                </a:solidFill>
              </a:rPr>
              <a:t> yapar.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20" name="19 Düz Ok Bağlayıcısı"/>
          <p:cNvCxnSpPr/>
          <p:nvPr/>
        </p:nvCxnSpPr>
        <p:spPr>
          <a:xfrm flipV="1">
            <a:off x="7358082" y="3500438"/>
            <a:ext cx="357190" cy="28575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7358082" y="3143248"/>
            <a:ext cx="357190" cy="21431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357554" y="285728"/>
            <a:ext cx="2000264" cy="642942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smtClean="0">
                <a:solidFill>
                  <a:schemeClr val="tx1"/>
                </a:solidFill>
              </a:rPr>
              <a:t>SORUMLULUK DUYGUSU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500166" y="4714884"/>
            <a:ext cx="1857388" cy="500066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Cimri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500166" y="4071942"/>
            <a:ext cx="1857388" cy="500066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Hırslı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500166" y="3429000"/>
            <a:ext cx="1857388" cy="500066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Kindar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500166" y="2786058"/>
            <a:ext cx="1857388" cy="500066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Bencil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429256" y="4714884"/>
            <a:ext cx="1857388" cy="500066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Cömert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429256" y="4071942"/>
            <a:ext cx="1857388" cy="500066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Fedakar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429256" y="3429000"/>
            <a:ext cx="1857388" cy="500066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Merhametli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429256" y="2786058"/>
            <a:ext cx="1857388" cy="500066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Adaletli</a:t>
            </a:r>
            <a:endParaRPr lang="tr-TR" b="1" dirty="0">
              <a:solidFill>
                <a:schemeClr val="tx1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0800000" flipV="1">
            <a:off x="3214678" y="1000108"/>
            <a:ext cx="571504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5000628" y="1000108"/>
            <a:ext cx="500066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 rot="10800000" flipV="1">
            <a:off x="3571868" y="2428868"/>
            <a:ext cx="644530" cy="28575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4643438" y="2428868"/>
            <a:ext cx="712792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Oval"/>
          <p:cNvSpPr/>
          <p:nvPr/>
        </p:nvSpPr>
        <p:spPr>
          <a:xfrm>
            <a:off x="3786182" y="1285860"/>
            <a:ext cx="1214446" cy="1071570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İNSAN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3571868" y="5572140"/>
            <a:ext cx="1643074" cy="57150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olur.</a:t>
            </a:r>
            <a:endParaRPr lang="tr-TR" b="1" dirty="0">
              <a:solidFill>
                <a:schemeClr val="tx1"/>
              </a:solidFill>
            </a:endParaRPr>
          </a:p>
        </p:txBody>
      </p:sp>
      <p:cxnSp>
        <p:nvCxnSpPr>
          <p:cNvPr id="29" name="28 Düz Ok Bağlayıcısı"/>
          <p:cNvCxnSpPr/>
          <p:nvPr/>
        </p:nvCxnSpPr>
        <p:spPr>
          <a:xfrm>
            <a:off x="2571736" y="5357826"/>
            <a:ext cx="642942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Düz Ok Bağlayıcısı"/>
          <p:cNvCxnSpPr/>
          <p:nvPr/>
        </p:nvCxnSpPr>
        <p:spPr>
          <a:xfrm rot="10800000" flipV="1">
            <a:off x="5500694" y="5357826"/>
            <a:ext cx="785818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Sağ Ok"/>
          <p:cNvSpPr/>
          <p:nvPr/>
        </p:nvSpPr>
        <p:spPr>
          <a:xfrm>
            <a:off x="1857356" y="1357298"/>
            <a:ext cx="1549912" cy="1071570"/>
          </a:xfrm>
          <a:prstGeom prst="rightArrow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YOKSA</a:t>
            </a:r>
          </a:p>
        </p:txBody>
      </p:sp>
      <p:sp>
        <p:nvSpPr>
          <p:cNvPr id="41" name="40 Sol Ok"/>
          <p:cNvSpPr/>
          <p:nvPr/>
        </p:nvSpPr>
        <p:spPr>
          <a:xfrm>
            <a:off x="5379542" y="1357298"/>
            <a:ext cx="1549912" cy="1071570"/>
          </a:xfrm>
          <a:prstGeom prst="leftArrow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VARSA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7" grpId="0" animBg="1"/>
      <p:bldP spid="28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4. Toplumu Birleştiren Temel </a:t>
            </a:r>
            <a:r>
              <a:rPr lang="tr-TR" b="1" dirty="0" smtClean="0"/>
              <a:t>Değerler</a:t>
            </a:r>
            <a:endParaRPr lang="tr-TR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428596" y="1428736"/>
            <a:ext cx="8286808" cy="1500198"/>
          </a:xfrm>
          <a:prstGeom prst="roundRect">
            <a:avLst/>
          </a:prstGeom>
          <a:solidFill>
            <a:srgbClr val="FFC000">
              <a:alpha val="6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sz="2400" b="1" dirty="0" smtClean="0">
                <a:solidFill>
                  <a:schemeClr val="tx1"/>
                </a:solidFill>
              </a:rPr>
              <a:t>Bir grup insan, ortak değerlere sahip olursa </a:t>
            </a:r>
            <a:r>
              <a:rPr lang="tr-TR" sz="2400" b="1" dirty="0" err="1" smtClean="0">
                <a:solidFill>
                  <a:schemeClr val="tx1"/>
                </a:solidFill>
              </a:rPr>
              <a:t>TOPLUMu</a:t>
            </a:r>
            <a:r>
              <a:rPr lang="tr-TR" sz="2400" b="1" dirty="0" smtClean="0">
                <a:solidFill>
                  <a:schemeClr val="tx1"/>
                </a:solidFill>
              </a:rPr>
              <a:t> meydana getirir. Her toplumu birleştiren bazı temel değerler vardır. Türk toplumunu birleştiren temel değerler ise şunlardır: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10242" name="Picture 2" descr="http://static1.squarespace.com/static/53877226e4b0e8598637b711/545b7b4ce4b0ee85b172fb12/545b7b4de4b0ee85b172fb13/1415282161030/?format=1000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143248"/>
            <a:ext cx="4972028" cy="3285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Yuvarlatılmış Dikdörtgen"/>
          <p:cNvSpPr/>
          <p:nvPr/>
        </p:nvSpPr>
        <p:spPr>
          <a:xfrm>
            <a:off x="357158" y="3143248"/>
            <a:ext cx="3633814" cy="3357586"/>
          </a:xfrm>
          <a:prstGeom prst="roundRect">
            <a:avLst/>
          </a:prstGeom>
          <a:solidFill>
            <a:srgbClr val="FFC000">
              <a:alpha val="6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Vatan ve Ülkü Birliği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Bayrak ve İstiklal Marşı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Hürriyet ve Bağımsızlık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İnsan Haklarına Saygı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Milli Seciye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://i30.tinypic.com/ncnxxx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84" y="1369708"/>
            <a:ext cx="9112848" cy="4084154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4.1. Vatan ve Ülkü </a:t>
            </a:r>
            <a:r>
              <a:rPr lang="tr-TR" b="1" dirty="0" smtClean="0"/>
              <a:t>Birliği</a:t>
            </a:r>
            <a:endParaRPr lang="tr-TR" dirty="0"/>
          </a:p>
        </p:txBody>
      </p:sp>
      <p:pic>
        <p:nvPicPr>
          <p:cNvPr id="9218" name="Picture 2" descr="http://www.vatan.biz/wp-content/uploads/2014/03/millet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lum bright="30000" contrast="50000"/>
          </a:blip>
          <a:srcRect/>
          <a:stretch>
            <a:fillRect/>
          </a:stretch>
        </p:blipFill>
        <p:spPr bwMode="auto">
          <a:xfrm>
            <a:off x="4953000" y="1643050"/>
            <a:ext cx="4191000" cy="3619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Metin kutusu"/>
          <p:cNvSpPr txBox="1"/>
          <p:nvPr/>
        </p:nvSpPr>
        <p:spPr>
          <a:xfrm>
            <a:off x="500034" y="300037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latin typeface="Comic Sans MS" pitchFamily="66" charset="0"/>
              </a:rPr>
              <a:t>Bir toprağı vatan eden MİLLET, </a:t>
            </a:r>
          </a:p>
          <a:p>
            <a:pPr algn="ctr"/>
            <a:r>
              <a:rPr lang="tr-TR" sz="2000" b="1" dirty="0" smtClean="0">
                <a:latin typeface="Comic Sans MS" pitchFamily="66" charset="0"/>
              </a:rPr>
              <a:t>bir milleti meydana getiren unsur ise ÜLKÜ </a:t>
            </a:r>
            <a:r>
              <a:rPr lang="tr-TR" sz="2000" b="1" dirty="0" err="1" smtClean="0">
                <a:latin typeface="Comic Sans MS" pitchFamily="66" charset="0"/>
              </a:rPr>
              <a:t>BİRLİĞİdir</a:t>
            </a:r>
            <a:r>
              <a:rPr lang="tr-TR" sz="2000" b="1" dirty="0" smtClean="0">
                <a:latin typeface="Comic Sans MS" pitchFamily="66" charset="0"/>
              </a:rPr>
              <a:t>.</a:t>
            </a:r>
            <a:endParaRPr lang="tr-TR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30.tinypic.com/ncnxxx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9001156" cy="4643469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1500166" y="285728"/>
            <a:ext cx="591950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Vatan sevgisi, imanın bir gereğidir. </a:t>
            </a:r>
          </a:p>
          <a:p>
            <a:r>
              <a:rPr lang="tr-TR" sz="2800" b="1" dirty="0" smtClean="0"/>
              <a:t>Vatan sevgisinin göstergeleri şunlardır:</a:t>
            </a:r>
            <a:endParaRPr lang="tr-TR" sz="28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1571604" y="2539553"/>
            <a:ext cx="66437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tr-TR" sz="2000" dirty="0" smtClean="0"/>
              <a:t> Gerektiğinde vatanı savunma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dirty="0" smtClean="0"/>
              <a:t> Alanında vatana hayırlı hizmet etme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dirty="0" smtClean="0"/>
              <a:t> Yükümlü olduğun vergileri zamanında ve tam ödeme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dirty="0" smtClean="0"/>
              <a:t> Devletin bireye verdiği eğitim, sağlık v.b. hizmetlerin hakkını vermek için özverili bir şekilde çalışma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dirty="0" smtClean="0"/>
              <a:t> Bilimsel, kültürel v.b. Gelişmelere katkı sağlama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dirty="0" smtClean="0"/>
              <a:t> Kamu malını koruma ve kamu nizamına katkıda bulunma</a:t>
            </a:r>
            <a:endParaRPr lang="tr-TR" sz="2000" dirty="0"/>
          </a:p>
        </p:txBody>
      </p:sp>
      <p:sp>
        <p:nvSpPr>
          <p:cNvPr id="7" name="6 Metin kutusu"/>
          <p:cNvSpPr txBox="1"/>
          <p:nvPr/>
        </p:nvSpPr>
        <p:spPr>
          <a:xfrm>
            <a:off x="428596" y="6000768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“</a:t>
            </a:r>
            <a:r>
              <a:rPr lang="tr-TR" sz="2000" i="1" dirty="0" smtClean="0"/>
              <a:t>Hudut ve vatan savunması için bir gün bir gece nöbet beklemek, bir ay gündüz nafile oruç tutup gece namazı kılmaktan daha hayırlıdır</a:t>
            </a:r>
            <a:r>
              <a:rPr lang="tr-TR" sz="2000" dirty="0" smtClean="0"/>
              <a:t>.” </a:t>
            </a:r>
            <a:r>
              <a:rPr lang="tr-TR" sz="2000" b="1" dirty="0" smtClean="0"/>
              <a:t>Hadis-i Şerif</a:t>
            </a:r>
            <a:endParaRPr lang="tr-T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h03.deviantart.net/fs71/PRE/i/2011/175/1/8/turkiye_logon_wallpaper_by_gecebilgisayar-d3jth6d.jpg"/>
          <p:cNvPicPr>
            <a:picLocks noChangeAspect="1" noChangeArrowheads="1"/>
          </p:cNvPicPr>
          <p:nvPr/>
        </p:nvPicPr>
        <p:blipFill>
          <a:blip r:embed="rId2">
            <a:lum bright="50000" contrast="-4000"/>
          </a:blip>
          <a:srcRect/>
          <a:stretch>
            <a:fillRect/>
          </a:stretch>
        </p:blipFill>
        <p:spPr bwMode="auto">
          <a:xfrm>
            <a:off x="0" y="857232"/>
            <a:ext cx="9144000" cy="514398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7242" y="-24"/>
            <a:ext cx="8229600" cy="1000124"/>
          </a:xfrm>
        </p:spPr>
        <p:txBody>
          <a:bodyPr/>
          <a:lstStyle/>
          <a:p>
            <a:r>
              <a:rPr lang="tr-TR" b="1" dirty="0"/>
              <a:t>4.2. Bayrak ve İstiklal Marşı</a:t>
            </a:r>
            <a:endParaRPr lang="tr-TR" dirty="0"/>
          </a:p>
        </p:txBody>
      </p:sp>
      <p:sp>
        <p:nvSpPr>
          <p:cNvPr id="8198" name="AutoShape 6" descr="data:image/jpeg;base64,/9j/4AAQSkZJRgABAQAAAQABAAD/2wCEAAkGBxQTEhQUEhMUFRQXGBcXFxgXFxQUGBcUFhcYFxcXFxQYHCggHBolHBcUITEhJSkrLi4uFx8zODMsNygtLisBCgoKDg0OFxAQFywcHBwsLCwsLCwsLCwsLCwsLDYsLCwsLCwsNywsLCwsLCwsLCwsLCwsLCwsLCwsLCwsKywsN//AABEIAPsAyAMBIgACEQEDEQH/xAAcAAABBQEBAQAAAAAAAAAAAAADAAIEBQYBBwj/xAA6EAABAwIDBQYFAwQCAgMAAAABAAIRAyEEEjEFQVFhcQYigZGx8BOhwdHhByMyQlJi8RSSM+IWgsL/xAAYAQEBAQEBAAAAAAAAAAAAAAAAAQIDBP/EABwRAQEBAAMBAQEAAAAAAAAAAAABEQIxQSESYf/aAAwDAQACEQMRAD8AAUglKS8r0OpBLVIoEVwFIlIoOSlKYXppcgISlmQs6TXICyuZkzMuZkBZXQUIOXZQEJSBTCVyUBUi5DzJwQOlOCHKQegIV1MLlzOgenNQ8yc110BIXE6UkEYtSa4BDlJAYuXM65UeDommoECcVxzk11XgmEjig6XJs8Vw1OC5lnegWddai0cPKtMLshztyCrZTKcaJC0lHYh3qWzYYVxNY/TcuLXVuz3BVGM2O5u6eimGqkFcJAT6lMhCcEU4PXfiIc9F0EdUBBdLNCGaqReEDwV0HihGrwTC9BIc66dKE2qN6d8XggNMdV1Rsy6gYxyRckMQRwTTXPJEOLkMuSfiTyTPjnkgRcmucl8fomGv0VDmuU7D0N5UPD1JM7knY2TyQajZtIStLhSNyxmzMVIC0+Dqc0hVwxqkNYotGopVJ0rcYGFJBrYQHcplJGDFrE1i9s7CmS0QVkMZhi0kEQV6/VogrMbf2VIJAWOXFqcnnTiuZkTESCQQJQDV5BYaPzJuZM+NyCd8XkEDsy4XJOqcgh/F5BAQPRMyCKnIJ/xeQQPzJJpqjgEkAy5PiWzwKjyi0z3CqFbWdJlALl0PiTE/lNpNmT8kCAJNkTIB/IoL6/CwTSwiEB8dWy07Wn0CraLzqu7Zq95reDfVCwPVa8ZvbT7JabHctdgYgd5ZHZhE/TW61WAkxE+ax60tKLuYVjh6sxqfRRHsOW7LmI05KbgaTiJJAWolWNBuikF3uEGlT5p7rb10YdqOUHGOGUolSrzlQMc+ylqxh+0+CE52jXVZs0yVttsMlk8FjcU8yubYOUDUrvx+AUdxT6gy3F+CB9Wpx8UxzeiEXJF3kge1yJTElBiADxRAY18B90Ce6JSTjS3uMeqSaHmoB/EeO/8AC5hz/IcQhFdw7ocEAsybSrEfZcqWPmkxkjXrxA4qoJVbPeFwmfE3Ae+qY2rlNtEUAOu0weCKrdru/c8AmYZ4BRdssh4kagKv+GXGAteMNVgsfSF80HxK1WzdotkEOBH0XlTME9zobruRH061A96W/VZxrX0CK7XMYRz+iA3arKdRzXOHH6rDdhNuOqhlIkWJnirbt1sWGPrhxmLgcuCbRO2r+o2HomGk1HbwBp1Kzdbt3jMQ6aTSxk6CCTxmVlsI+gIL7zBPvVazZmHwNQA0KuStHdHfZmjcA+Wu6CEtqY1GyNtuqtHxGwd5HHmFY13SOCz2CxLwGhzWkXEtPDWW6g8lfz3bX4KSriq2hRlhHj4LG4pg0K2u16gbSGsn5fiywuNfcoqDknfCQfLY4adFwMJ0TajgBlHiUDqRgzuQg1IusmEqoK5+4aBPw5GYElNLBlBBvvTJRUjEyDcyklTrAjK7z4LigLh6obmDhv8ATkooPenn9VJxNP8AcjcY+yj1KRDo5oO1A3O4O0QHsLSfdk7EOlxPNDe+W9DHgf8ASqO06U3JgDeg46oKbc7bjd16o9Wk6BGkKHtBjvhOaRrcdQkEXE7RNYNJABG8b0F0gWUfAvlvCFoNkbPFWVq/Ge1TQw7ntPejheB4q1dgmmgGmoHVQd0wGjQGbE3N4GgV6ezYaJLcyacIG3yged1nWsB/T7D5cUB4r2HaWEzsy8gvOP09wmfEuqD+IsvWsQ2I6KybqX48pxvZhoef2xoW2tIdyVjsTsRRbTc0sqOc+LvIsJm0abjOq3uIwQqAEGCN6FSc5vddA5hPyapMPsBtGzXOcP8AK9wOOqdWESrepVE21VTiRJI42UsWAuwm7+Ti2Wg3A1Oi8xoYh76tZlaJY8gEWkHdHJem7YJaaJY4gguYQN4MfUfNYXbeGDKlSNSZJHkFFVNaqZiIC5RpAiTv01+iVV2YHiPRBp4ktEbkD69PKRvC5iWQbaG6diHEtbNjfyTXE5OhsiOYeoADmEyiYaDIOpFkPC0wbumJi34RnYUyC029EUJw1CSWIMuMcr/JJVE3J8RovDhMoRfNQQZgRPOFHcuUzBngorragAgi40PPmgF1jzI+qmvpNeZBgn3ohOwzR/J30VRGZVdoJXcTUgQTJXa2JAENEc1EL7yb3VwQvhRUgaOuPfVW2wMXkddVm06ozU3AaG6I2qA8pWW/o7QmxMjyVPt/GhrDG+wVbQxpb4Kt2zjZEk+CzJ9atehfpvtGmxsSJm69B2j2hoMAL6rGDmQPVfMFHGvae6SOkhXGx8Y5z253l14IJm24CbLf2M/K+gcLtZuYOaQab9CNJ6qwxQkSsnsnbNE0mMfABEAREcBA0WgwWJDmxMxaVJVsQ6oM6ruzKBdUE6C8813GvjcJHW6n7EdIzHokn0vSp2s1vxN+ZsnfGmsrznaeKlxOskyvQu02LazPcZiDbqvM8QWzcys3tqdI73ZrNFlzI1mtzwT87jZogcUPutMk5igTaZeZdYe9EytVmwFgmurkkE+SK7DTcOEIBUq5bYIuIquygHUnQcFwlrNO85BaHPPH0VRyUlIFFrbuMngkg49CJU8/DP8AcgxT4ORUNy4VKc6nwch/t8HIiI5qEWqY40+BTBk4FVEGtQDhBUbEd3TdbmVZuczgVExzmwCAVRFr46Gkf1Hf1VVmnerqlsuRncSAdBInWBrvMKjAuZ09wrGaPQoTvhXeFwbKcfub9bfx+6j7MLNfhipB0i56LW4PaFCjlzYUCRMww2MxPkfJZtWRSO2wRVbLszR3Z8TBI5SF6b2e2414DQIcAZvYjdA81iMeMPif40gziYDSJuFZ9ksHVoiarCWNBc1wEEAE7+Fneay1HotGmajp679TwhXeGYGiIg/WIVfgsY10ZYMaxrGocOO5TqlyTpYW8FuM15/22P75vMt9NyxeJMFaft7s14xWDqSf3TVBbwa3JB8ZPyVXtjZ+Q6GNxWPWlBUeeJQ0eplG4pmdnA+aoGNEiUZrmcD5pFzOB80Aqbo3eaf8d3H6J2Zn9p8/ylmZ/afP8oBFy4j5qf8AafP8pIDIJUxriQSBDgALcPYUFyDlRsevmmFFxJGYwZ92CZSq7j4HfKADmmYTX2Kc11weaLjgJ571pEN6Y9sghHNO0zbkgIh2x8JnrMY6SNYOkDd5T5q47Q9m/jOYaJa2WkkbyRwHDmqpmIawtc6ZmBGpla/ZmPYWAtjMO6DvDT+T8lmtSMp/8Yq0yAHODoOaI7vSDwkzZT9jbFDwZqvee6Mus95zYg//AGWrxzQ17nBv9Qi/8pgk8/4gbt6ZTbTpOY6k2XOhxa24zZh+fwpq4udhdh6QeD3ogENcZGmhW2fsthZlDYBEEbvBRNh1szS4/wBxBm2s6fJT8RtBoba/DrzW5mMXdVew8N8JzqcSABB5ex6K9o0J10UbZdCZcSTJnpyCj9qds/BYGMI+I+w5DeVZ8iX7We25WGIxkgd2iC1p3Fx/kR5DyQMThBUBaQiYGhlbzOu+6k0281z7dOnmu3dkPpOJIls2I+vBVGSxPD6r1Ta4BpvET3Tw16LFUtntqNJacpIuNROluH5TTGfY2dE0lSsVgXsMOEc93mo72+/VVDqlOIuDKYU4MJubDiUs4GnmfoFQspiffguJCSeKSCeHHK6Lb/D3CiO0Uprr+BHyTKVAu081ALDsEkkTA0T6lFpGZtkRzmM0uVGxGKJ0sEEZyJjHXB4hCIN5TqxlrT1C0gTSIM6aW8/ogOqBokmAo2K2k1kgd4/Kdyp8RVc8y7y3BWRLUvC1TiMQwaAyG8rG6lU8Q+k4tdIcLH3wUHYFTLiaJ/zaPO31Rtu43NXqd0We5ovuBIVs+4zOl43tXWiDkcL6iSJB097lLwXbKq12YNYT4xYAD0PmsU2qSpWEqNDm/EkMkZiLkN3wOKzeLX6r1HZPbStVOQMiYsOPKOa9J2HsR5AfWJBIFt5HNF7K9lMLhWNdSaHOIBFR3ecQRIIO7wV3jsW2kwvcQABJJ0A5lWcfaXl5EXa+1KWFpZnHk1u9x4BYKlXdXquqVLk3HADgOQss9tbbj8diy6T8JlmjieMe9VocJTyj3dY5XWuMxZU6qeXhQWVdx0OiI50LOrjmIEtd0MLOGgQ4xb/2/Ku/j94BV1ap9fkoocSBIniD5FBxGwWOuyGu53bPTcpTGTx3+kqTQJB8vRBjMfs57D3weu7zUCrQI1C9LdQDrEAgxM6Kp2h2eDh3LHhu4LWpjE1TwmOCSl47APpmHAhJVMdp0S4x5p7nTDGWHqiV6oAys03nio1DLeTB3bvmoqNXbBgoeWQeIR69VpaePHx1VZVxMWGh1WozTcVjBAGpCrq9d7xEwJ0R6dG5lOq04WkVww64+nZTKid/x+6TyRFRhHFtVjhq1wI8CiikalWN7ifujbIwxfXY1upcGiOZifqtDt7Yn/H7wMHO6/ANHdPiVbfpIzGCoydFZbN2cahJIlosI1nkN/5Q9l4dxBJAjrEz6r2nst2ZpNw2HfpWLGu3d0vnLPGxcfADcs2ki8/TXbYqYVlFx79IBrdbsFhrw08llv1Q7TmoRQoulo/lGjnbhzhH7TbObgcjqdQiq7PmFrsdMz5x4clhcBSNarJ0Cm3MaxoOyuBDGDM2TrOi00CLqFs6iAOPv6KW94APuyw2j1at404dQhYjarGNJqPDQNZt4dVGr1r29zwQsW1hLXVGNcRYGLjoVAKjtrO79mi5w/vf3GxyGp8lPo4eQSf8vM8FzCUg4DL5eKlvfla4H3dAxxDR5x5KPSqy5QcZi5JANp9Sp2xMNmhxQXFD34BSmM08Puo1SoGi/uSuHGQCdXEWaIk8FUcxuz21GkOHQ7wYP4SUnDtJEnXhw3Qkrg8z+C47j42Ta+FsIM6z1Rq2KcbWHRV1aoQIBKqAYhgNpuNVCqhunBSKlNArUDdaZKg2RKa9qkUWd0JrlREdTkq+Zgv2HG2n1VPTbLgFpNq9zCO5tjzMfdZqxA/SrZ/xcc0kWbmf5NP3Vh+pdYtJZpmeR1AIJ+WTzKtv0MwvfxFTg2P+x/BWc/UzE58Vl4Sf+xMJe08U+znWAsPL6r0/sfjwzD06jphmebz/AAd3W+JMBeV4d8NmYI1HvctDsbEvbhmh9gSXBp5kuE/9ifFSrE7tPtV9eqSSS5xMcANAByAVjsTABrBIv79VU7Cwxq1C90xoFqcMCN9h7lZrUSM8N5+7KNXxXNOqv8vdlELe9JOggc5UUWgwoePpzpuHROFWHW03i58juT6vdJOoj2Ag5gzlbzNh0UbGYvdPD5odOtcnhH1t81CacztR7CCRhaRceX+ytPs6nkaOgVXs2iLdR6KRtXaYpsceAieZQRdtbSh4a25B03TFvupmzaeUS4y52p3/AOgsxsbFh7nON3Ez0utdh6UCTzVFpQfZdUKlW4JJqY88i6iYmoATlEczcqe6g7c0qtxNM3sVqJUXW6FWkqU2iY0KDXpkTZaZGY2w6IFVSQO6FEqqguyqc1BPFXXa50YdreLh8pKr+zrJepHbp3/jaN5Py/2sXtfGo/Tt/wDx9mYqsLEw0dYJ/wD1PgvM8djfjVnvN8zjf/EWHyWj2n2kbT2c3B0//I95fUI/pYBlDervTqslSpGRGvDitJVvs7AB77jutEnmNzT1PorTGE1Hhjd5joNE1n7VID+owXdZ+gCm9n8PMvOp05Dos2tRoNn0A1obpAuffFTnH3zjSOAURrso5ouGqA69FhpxxuuVH3m0R97pm0zGmmv5QsHVDrGyAtEA9eHBddoeAsNdN58V2pY5RF9eQ+5T8R/Ez7sgpqZ7x97kXDUCXz70UeiO+Y4/RXWEpR5/RUGxFX4bM3D7LK4+v8U5AdLu5uVl2uxhYxrd5Pp+YVLsSgRJOpkykT+LjYmFyzvN/NaGk1zrTA/Co2YxrDf3ZObtqo85aYnnuUVqcO0DTXn5rqo8BTd/JzjaCeAskmjLPqOiZPmVWVah4nzKsnP7rh0Pkq2o6RHDRdIxSDjG/wA1GxLzBuVOpCWKDiTw81Qem7uhR6qfQd3UysFUWvZkd75eYQe2tX91g4NJ8/8ASl9lh3j4KD2oGbEv4NpH0J+yx6vjKESc2vFXewKIc/4h/izTm6LeX2VJSdaN607WilSDB1J4ki61UhVQajw3pMcAtbgKOVoBG7ks72cw898jW32WpsBrp99Vjk3DXvnQ/wC/sEsO+HDrok2nm9+MKJUBDpHvn4rKrjFuBbOvX16KC5jWDMPAc933XaGNscw8+AURlTO7NEC8DlOvVBJw5vffN1Kxj+7r7hQab7/6Uqp3rdfQIIWAoS6TxPor5jSN3D5KFh6MeH2Uyo+BPuwKDG9o62fEgahjfmbn0CG/HBsNbd3LoFX4/EF9eoGnV0TyAj6Kds/DAC1p/qOpteFtlIw2DNR0vlx/tHTetNg8I2k3v2jd0Cr8IQAG0xa0nf4q6weFBEvv6arNaRWh9Yi2WkPnCSuLWjRJQeePIzQNCIVa8KxqUIuSolVwEwF0jFcpCzh0UTFfxJAU2ne/GxUXFkARqVQPCulqVdCwVSQjVFUXHZc97z+n5Vb2jd+9iiDo1o8Dl+6ndn3w7x9bKq2uZq15/qt5NEfOFn1fFNstvf6XVtVcXuDZN/RVeAMDqr/s/QzOL45D6q1I0Oz6IYAB8t3EqzLpiBwUEW9+QUmlVi/uFzdBKT9x9jf5pVKcGRx6i30CbUANwevvko2NxHw2wDLjoOA4lQNxrgTlGmp+31XWmB5oYbAve2viuP081Q6i/veKsaeo01PoqrBa+JVuNR1+iUSKRn5eiZjX5WEkxA+hSoa6Wt6Ks7S1stF43lsecD6qDD4CS4mLl0x1k3Wgw1IkjN7sq3ZDg2fD1V5s4F7hyndyW6xGiwVEBsm38fRHbjBo2+5FoYXMPL0R6WCaw6a/ZYbdotAHMjTwSRyyb9PmkqPMa7kGo6/X7IlfegVzp0C3GKbTMEIGJiDKfN/FDxY1VRHwLrKU8qLgRY+96k1PogsNk2M9VS7TrfuPPEz6K52ebFZzHn9x3UfRSdl6CNyAN62uxMKG0wsnsxs1WzzW5wug0U5LxGDRF01jzMrtU+pQ8OL+Xz1WWx31g0Zrxw/unQDqq+iS8l7tT4xfQJY4zUg6CI8SZ9Aj4TQe96IOfvbxTajLHxRd/n6hKsNfFFNwjL+JjyVgWmeVvRA2e0Sfe5S6uviPQqBUBHyWe7V1R8OHGJLR8wfotJR+3oVj+2gvTH+Ss7S9I+CwzQLGVotnU9AOapMAwZfD6LQbNHeHirSL6liMto9witxAI8lHcbDw+YKZhm6eH1WVWlCw8vVJcon34rqq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200" name="AutoShape 8" descr="data:image/jpeg;base64,/9j/4AAQSkZJRgABAQAAAQABAAD/2wCEAAkGBxQTEhQUEhMUFRQXGBcXFxgXFxQUGBcUFhcYFxcXFxQYHCggHBolHBcUITEhJSkrLi4uFx8zODMsNygtLisBCgoKDg0OFxAQFywcHBwsLCwsLCwsLCwsLCwsLDYsLCwsLCwsNywsLCwsLCwsLCwsLCwsLCwsLCwsLCwsKywsN//AABEIAPsAyAMBIgACEQEDEQH/xAAcAAABBQEBAQAAAAAAAAAAAAADAAIEBQYBBwj/xAA6EAABAwIDBQYFAwQCAgMAAAABAAIRAyEEEjEFQVFhcQYigZGx8BOhwdHhByMyQlJi8RSSM+IWgsL/xAAYAQEBAQEBAAAAAAAAAAAAAAAAAQIDBP/EABwRAQEBAAMBAQEAAAAAAAAAAAABEQIxQSESYf/aAAwDAQACEQMRAD8AAUglKS8r0OpBLVIoEVwFIlIoOSlKYXppcgISlmQs6TXICyuZkzMuZkBZXQUIOXZQEJSBTCVyUBUi5DzJwQOlOCHKQegIV1MLlzOgenNQ8yc110BIXE6UkEYtSa4BDlJAYuXM65UeDommoECcVxzk11XgmEjig6XJs8Vw1OC5lnegWddai0cPKtMLshztyCrZTKcaJC0lHYh3qWzYYVxNY/TcuLXVuz3BVGM2O5u6eimGqkFcJAT6lMhCcEU4PXfiIc9F0EdUBBdLNCGaqReEDwV0HihGrwTC9BIc66dKE2qN6d8XggNMdV1Rsy6gYxyRckMQRwTTXPJEOLkMuSfiTyTPjnkgRcmucl8fomGv0VDmuU7D0N5UPD1JM7knY2TyQajZtIStLhSNyxmzMVIC0+Dqc0hVwxqkNYotGopVJ0rcYGFJBrYQHcplJGDFrE1i9s7CmS0QVkMZhi0kEQV6/VogrMbf2VIJAWOXFqcnnTiuZkTESCQQJQDV5BYaPzJuZM+NyCd8XkEDsy4XJOqcgh/F5BAQPRMyCKnIJ/xeQQPzJJpqjgEkAy5PiWzwKjyi0z3CqFbWdJlALl0PiTE/lNpNmT8kCAJNkTIB/IoL6/CwTSwiEB8dWy07Wn0CraLzqu7Zq95reDfVCwPVa8ZvbT7JabHctdgYgd5ZHZhE/TW61WAkxE+ax60tKLuYVjh6sxqfRRHsOW7LmI05KbgaTiJJAWolWNBuikF3uEGlT5p7rb10YdqOUHGOGUolSrzlQMc+ylqxh+0+CE52jXVZs0yVttsMlk8FjcU8yubYOUDUrvx+AUdxT6gy3F+CB9Wpx8UxzeiEXJF3kge1yJTElBiADxRAY18B90Ce6JSTjS3uMeqSaHmoB/EeO/8AC5hz/IcQhFdw7ocEAsybSrEfZcqWPmkxkjXrxA4qoJVbPeFwmfE3Ae+qY2rlNtEUAOu0weCKrdru/c8AmYZ4BRdssh4kagKv+GXGAteMNVgsfSF80HxK1WzdotkEOBH0XlTME9zobruRH061A96W/VZxrX0CK7XMYRz+iA3arKdRzXOHH6rDdhNuOqhlIkWJnirbt1sWGPrhxmLgcuCbRO2r+o2HomGk1HbwBp1Kzdbt3jMQ6aTSxk6CCTxmVlsI+gIL7zBPvVazZmHwNQA0KuStHdHfZmjcA+Wu6CEtqY1GyNtuqtHxGwd5HHmFY13SOCz2CxLwGhzWkXEtPDWW6g8lfz3bX4KSriq2hRlhHj4LG4pg0K2u16gbSGsn5fiywuNfcoqDknfCQfLY4adFwMJ0TajgBlHiUDqRgzuQg1IusmEqoK5+4aBPw5GYElNLBlBBvvTJRUjEyDcyklTrAjK7z4LigLh6obmDhv8ATkooPenn9VJxNP8AcjcY+yj1KRDo5oO1A3O4O0QHsLSfdk7EOlxPNDe+W9DHgf8ASqO06U3JgDeg46oKbc7bjd16o9Wk6BGkKHtBjvhOaRrcdQkEXE7RNYNJABG8b0F0gWUfAvlvCFoNkbPFWVq/Ge1TQw7ntPejheB4q1dgmmgGmoHVQd0wGjQGbE3N4GgV6ezYaJLcyacIG3yged1nWsB/T7D5cUB4r2HaWEzsy8gvOP09wmfEuqD+IsvWsQ2I6KybqX48pxvZhoef2xoW2tIdyVjsTsRRbTc0sqOc+LvIsJm0abjOq3uIwQqAEGCN6FSc5vddA5hPyapMPsBtGzXOcP8AK9wOOqdWESrepVE21VTiRJI42UsWAuwm7+Ti2Wg3A1Oi8xoYh76tZlaJY8gEWkHdHJem7YJaaJY4gguYQN4MfUfNYXbeGDKlSNSZJHkFFVNaqZiIC5RpAiTv01+iVV2YHiPRBp4ktEbkD69PKRvC5iWQbaG6diHEtbNjfyTXE5OhsiOYeoADmEyiYaDIOpFkPC0wbumJi34RnYUyC029EUJw1CSWIMuMcr/JJVE3J8RovDhMoRfNQQZgRPOFHcuUzBngorragAgi40PPmgF1jzI+qmvpNeZBgn3ohOwzR/J30VRGZVdoJXcTUgQTJXa2JAENEc1EL7yb3VwQvhRUgaOuPfVW2wMXkddVm06ozU3AaG6I2qA8pWW/o7QmxMjyVPt/GhrDG+wVbQxpb4Kt2zjZEk+CzJ9atehfpvtGmxsSJm69B2j2hoMAL6rGDmQPVfMFHGvae6SOkhXGx8Y5z253l14IJm24CbLf2M/K+gcLtZuYOaQab9CNJ6qwxQkSsnsnbNE0mMfABEAREcBA0WgwWJDmxMxaVJVsQ6oM6ruzKBdUE6C8813GvjcJHW6n7EdIzHokn0vSp2s1vxN+ZsnfGmsrznaeKlxOskyvQu02LazPcZiDbqvM8QWzcys3tqdI73ZrNFlzI1mtzwT87jZogcUPutMk5igTaZeZdYe9EytVmwFgmurkkE+SK7DTcOEIBUq5bYIuIquygHUnQcFwlrNO85BaHPPH0VRyUlIFFrbuMngkg49CJU8/DP8AcgxT4ORUNy4VKc6nwch/t8HIiI5qEWqY40+BTBk4FVEGtQDhBUbEd3TdbmVZuczgVExzmwCAVRFr46Gkf1Hf1VVmnerqlsuRncSAdBInWBrvMKjAuZ09wrGaPQoTvhXeFwbKcfub9bfx+6j7MLNfhipB0i56LW4PaFCjlzYUCRMww2MxPkfJZtWRSO2wRVbLszR3Z8TBI5SF6b2e2414DQIcAZvYjdA81iMeMPif40gziYDSJuFZ9ksHVoiarCWNBc1wEEAE7+Fneay1HotGmajp679TwhXeGYGiIg/WIVfgsY10ZYMaxrGocOO5TqlyTpYW8FuM15/22P75vMt9NyxeJMFaft7s14xWDqSf3TVBbwa3JB8ZPyVXtjZ+Q6GNxWPWlBUeeJQ0eplG4pmdnA+aoGNEiUZrmcD5pFzOB80Aqbo3eaf8d3H6J2Zn9p8/ylmZ/afP8oBFy4j5qf8AafP8pIDIJUxriQSBDgALcPYUFyDlRsevmmFFxJGYwZ92CZSq7j4HfKADmmYTX2Kc11weaLjgJ571pEN6Y9sghHNO0zbkgIh2x8JnrMY6SNYOkDd5T5q47Q9m/jOYaJa2WkkbyRwHDmqpmIawtc6ZmBGpla/ZmPYWAtjMO6DvDT+T8lmtSMp/8Yq0yAHODoOaI7vSDwkzZT9jbFDwZqvee6Mus95zYg//AGWrxzQ17nBv9Qi/8pgk8/4gbt6ZTbTpOY6k2XOhxa24zZh+fwpq4udhdh6QeD3ogENcZGmhW2fsthZlDYBEEbvBRNh1szS4/wBxBm2s6fJT8RtBoba/DrzW5mMXdVew8N8JzqcSABB5ex6K9o0J10UbZdCZcSTJnpyCj9qds/BYGMI+I+w5DeVZ8iX7We25WGIxkgd2iC1p3Fx/kR5DyQMThBUBaQiYGhlbzOu+6k0281z7dOnmu3dkPpOJIls2I+vBVGSxPD6r1Ta4BpvET3Tw16LFUtntqNJacpIuNROluH5TTGfY2dE0lSsVgXsMOEc93mo72+/VVDqlOIuDKYU4MJubDiUs4GnmfoFQspiffguJCSeKSCeHHK6Lb/D3CiO0Uprr+BHyTKVAu081ALDsEkkTA0T6lFpGZtkRzmM0uVGxGKJ0sEEZyJjHXB4hCIN5TqxlrT1C0gTSIM6aW8/ogOqBokmAo2K2k1kgd4/Kdyp8RVc8y7y3BWRLUvC1TiMQwaAyG8rG6lU8Q+k4tdIcLH3wUHYFTLiaJ/zaPO31Rtu43NXqd0We5ovuBIVs+4zOl43tXWiDkcL6iSJB097lLwXbKq12YNYT4xYAD0PmsU2qSpWEqNDm/EkMkZiLkN3wOKzeLX6r1HZPbStVOQMiYsOPKOa9J2HsR5AfWJBIFt5HNF7K9lMLhWNdSaHOIBFR3ecQRIIO7wV3jsW2kwvcQABJJ0A5lWcfaXl5EXa+1KWFpZnHk1u9x4BYKlXdXquqVLk3HADgOQss9tbbj8diy6T8JlmjieMe9VocJTyj3dY5XWuMxZU6qeXhQWVdx0OiI50LOrjmIEtd0MLOGgQ4xb/2/Ku/j94BV1ap9fkoocSBIniD5FBxGwWOuyGu53bPTcpTGTx3+kqTQJB8vRBjMfs57D3weu7zUCrQI1C9LdQDrEAgxM6Kp2h2eDh3LHhu4LWpjE1TwmOCSl47APpmHAhJVMdp0S4x5p7nTDGWHqiV6oAys03nio1DLeTB3bvmoqNXbBgoeWQeIR69VpaePHx1VZVxMWGh1WozTcVjBAGpCrq9d7xEwJ0R6dG5lOq04WkVww64+nZTKid/x+6TyRFRhHFtVjhq1wI8CiikalWN7ifujbIwxfXY1upcGiOZifqtDt7Yn/H7wMHO6/ANHdPiVbfpIzGCoydFZbN2cahJIlosI1nkN/5Q9l4dxBJAjrEz6r2nst2ZpNw2HfpWLGu3d0vnLPGxcfADcs2ki8/TXbYqYVlFx79IBrdbsFhrw08llv1Q7TmoRQoulo/lGjnbhzhH7TbObgcjqdQiq7PmFrsdMz5x4clhcBSNarJ0Cm3MaxoOyuBDGDM2TrOi00CLqFs6iAOPv6KW94APuyw2j1at404dQhYjarGNJqPDQNZt4dVGr1r29zwQsW1hLXVGNcRYGLjoVAKjtrO79mi5w/vf3GxyGp8lPo4eQSf8vM8FzCUg4DL5eKlvfla4H3dAxxDR5x5KPSqy5QcZi5JANp9Sp2xMNmhxQXFD34BSmM08Puo1SoGi/uSuHGQCdXEWaIk8FUcxuz21GkOHQ7wYP4SUnDtJEnXhw3Qkrg8z+C47j42Ta+FsIM6z1Rq2KcbWHRV1aoQIBKqAYhgNpuNVCqhunBSKlNArUDdaZKg2RKa9qkUWd0JrlREdTkq+Zgv2HG2n1VPTbLgFpNq9zCO5tjzMfdZqxA/SrZ/xcc0kWbmf5NP3Vh+pdYtJZpmeR1AIJ+WTzKtv0MwvfxFTg2P+x/BWc/UzE58Vl4Sf+xMJe08U+znWAsPL6r0/sfjwzD06jphmebz/AAd3W+JMBeV4d8NmYI1HvctDsbEvbhmh9gSXBp5kuE/9ifFSrE7tPtV9eqSSS5xMcANAByAVjsTABrBIv79VU7Cwxq1C90xoFqcMCN9h7lZrUSM8N5+7KNXxXNOqv8vdlELe9JOggc5UUWgwoePpzpuHROFWHW03i58juT6vdJOoj2Ag5gzlbzNh0UbGYvdPD5odOtcnhH1t81CacztR7CCRhaRceX+ytPs6nkaOgVXs2iLdR6KRtXaYpsceAieZQRdtbSh4a25B03TFvupmzaeUS4y52p3/AOgsxsbFh7nON3Ez0utdh6UCTzVFpQfZdUKlW4JJqY88i6iYmoATlEczcqe6g7c0qtxNM3sVqJUXW6FWkqU2iY0KDXpkTZaZGY2w6IFVSQO6FEqqguyqc1BPFXXa50YdreLh8pKr+zrJepHbp3/jaN5Py/2sXtfGo/Tt/wDx9mYqsLEw0dYJ/wD1PgvM8djfjVnvN8zjf/EWHyWj2n2kbT2c3B0//I95fUI/pYBlDervTqslSpGRGvDitJVvs7AB77jutEnmNzT1PorTGE1Hhjd5joNE1n7VID+owXdZ+gCm9n8PMvOp05Dos2tRoNn0A1obpAuffFTnH3zjSOAURrso5ouGqA69FhpxxuuVH3m0R97pm0zGmmv5QsHVDrGyAtEA9eHBddoeAsNdN58V2pY5RF9eQ+5T8R/Ez7sgpqZ7x97kXDUCXz70UeiO+Y4/RXWEpR5/RUGxFX4bM3D7LK4+v8U5AdLu5uVl2uxhYxrd5Pp+YVLsSgRJOpkykT+LjYmFyzvN/NaGk1zrTA/Co2YxrDf3ZObtqo85aYnnuUVqcO0DTXn5rqo8BTd/JzjaCeAskmjLPqOiZPmVWVah4nzKsnP7rh0Pkq2o6RHDRdIxSDjG/wA1GxLzBuVOpCWKDiTw81Qem7uhR6qfQd3UysFUWvZkd75eYQe2tX91g4NJ8/8ASl9lh3j4KD2oGbEv4NpH0J+yx6vjKESc2vFXewKIc/4h/izTm6LeX2VJSdaN607WilSDB1J4ki61UhVQajw3pMcAtbgKOVoBG7ks72cw898jW32WpsBrp99Vjk3DXvnQ/wC/sEsO+HDrok2nm9+MKJUBDpHvn4rKrjFuBbOvX16KC5jWDMPAc933XaGNscw8+AURlTO7NEC8DlOvVBJw5vffN1Kxj+7r7hQab7/6Uqp3rdfQIIWAoS6TxPor5jSN3D5KFh6MeH2Uyo+BPuwKDG9o62fEgahjfmbn0CG/HBsNbd3LoFX4/EF9eoGnV0TyAj6Kds/DAC1p/qOpteFtlIw2DNR0vlx/tHTetNg8I2k3v2jd0Cr8IQAG0xa0nf4q6weFBEvv6arNaRWh9Yi2WkPnCSuLWjRJQeePIzQNCIVa8KxqUIuSolVwEwF0jFcpCzh0UTFfxJAU2ne/GxUXFkARqVQPCulqVdCwVSQjVFUXHZc97z+n5Vb2jd+9iiDo1o8Dl+6ndn3w7x9bKq2uZq15/qt5NEfOFn1fFNstvf6XVtVcXuDZN/RVeAMDqr/s/QzOL45D6q1I0Oz6IYAB8t3EqzLpiBwUEW9+QUmlVi/uFzdBKT9x9jf5pVKcGRx6i30CbUANwevvko2NxHw2wDLjoOA4lQNxrgTlGmp+31XWmB5oYbAve2viuP081Q6i/veKsaeo01PoqrBa+JVuNR1+iUSKRn5eiZjX5WEkxA+hSoa6Wt6Ks7S1stF43lsecD6qDD4CS4mLl0x1k3Wgw1IkjN7sq3ZDg2fD1V5s4F7hyndyW6xGiwVEBsm38fRHbjBo2+5FoYXMPL0R6WCaw6a/ZYbdotAHMjTwSRyyb9PmkqPMa7kGo6/X7IlfegVzp0C3GKbTMEIGJiDKfN/FDxY1VRHwLrKU8qLgRY+96k1PogsNk2M9VS7TrfuPPEz6K52ebFZzHn9x3UfRSdl6CNyAN62uxMKG0wsnsxs1WzzW5wug0U5LxGDRF01jzMrtU+pQ8OL+Xz1WWx31g0Zrxw/unQDqq+iS8l7tT4xfQJY4zUg6CI8SZ9Aj4TQe96IOfvbxTajLHxRd/n6hKsNfFFNwjL+JjyVgWmeVvRA2e0Sfe5S6uviPQqBUBHyWe7V1R8OHGJLR8wfotJR+3oVj+2gvTH+Ss7S9I+CwzQLGVotnU9AOapMAwZfD6LQbNHeHirSL6liMto9witxAI8lHcbDw+YKZhm6eH1WVWlCw8vVJcon34rqq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206" name="Picture 14" descr="http://image.cdn.haber7.com/haber/haber7/photos/2009/319720090310032245166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71802" y="2928934"/>
            <a:ext cx="2971802" cy="22288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Metin kutusu"/>
          <p:cNvSpPr txBox="1"/>
          <p:nvPr/>
        </p:nvSpPr>
        <p:spPr>
          <a:xfrm>
            <a:off x="928662" y="5226808"/>
            <a:ext cx="7643866" cy="163121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Bayrak ve İstiklâl Marşı;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 Bağımsızlığımızın sembolüdür.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 Yurdumuzun bütünlüğünün ifadesidir.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  En sıkıntılı dönemlerde milletimizin umudu ve imanın göstergesidir.</a:t>
            </a:r>
          </a:p>
          <a:p>
            <a:pPr>
              <a:buFont typeface="Arial" pitchFamily="34" charset="0"/>
              <a:buChar char="•"/>
            </a:pPr>
            <a:endParaRPr lang="tr-TR" sz="2000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999380" y="857232"/>
            <a:ext cx="7144520" cy="830997"/>
          </a:xfrm>
          <a:prstGeom prst="rect">
            <a:avLst/>
          </a:prstGeom>
          <a:solidFill>
            <a:srgbClr val="FF9999"/>
          </a:solidFill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“</a:t>
            </a:r>
            <a:r>
              <a:rPr lang="tr-TR" sz="2400" b="1" i="1" dirty="0" smtClean="0"/>
              <a:t>Allah bu millete bir daha İstiklâl Marşı yazdırtmasın</a:t>
            </a:r>
            <a:r>
              <a:rPr lang="tr-TR" sz="2400" b="1" dirty="0" smtClean="0"/>
              <a:t>.” </a:t>
            </a:r>
          </a:p>
          <a:p>
            <a:pPr algn="ctr"/>
            <a:r>
              <a:rPr lang="tr-TR" sz="2400" b="1" dirty="0" smtClean="0"/>
              <a:t>Mehmet Akif ERSOY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Mehmet Akif ERSOY diyor ki: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28596" y="1643050"/>
            <a:ext cx="83582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latin typeface="Comic Sans MS" pitchFamily="66" charset="0"/>
              </a:rPr>
              <a:t>“İstiklâl Marşı… </a:t>
            </a:r>
          </a:p>
          <a:p>
            <a:pPr algn="ctr"/>
            <a:r>
              <a:rPr lang="tr-TR" sz="2800" dirty="0" smtClean="0">
                <a:latin typeface="Comic Sans MS" pitchFamily="66" charset="0"/>
              </a:rPr>
              <a:t>O günler ne samimi, ne heyecanlı günlerdi. O şiir, milletin o günkü heyecanının ifadesidir. Bin bir bela, musibet ve felaketler karşısında bunalan ruhların ıstıraplar içinde kurtuluş dakikalarını beklediği bir zamanda yazılan bu marş, o günlerin bir hatırasıdır. O şiir bir daha yazılamaz. Onu ben de yazamam. Onu yazmak için o günleri yaşamak gerekir. O şiir artık benim değildir. O milletin malıdır.”</a:t>
            </a:r>
            <a:endParaRPr lang="tr-TR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2.bp.blogspot.com/-lg-czClOD3Q/Upq-SHEfSGI/AAAAAAAAHT4/4GZmtgO-sr8/s1600/%E9%B3%A5%E3%81%8B%E3%81%94%E3%81%AE%E3%82%B7%E3%83%AB%E3%82%A8%E3%83%83%E3%83%88+Animal+bird+and+birdcage+%E3%82%A4%E3%83%A9%E3%82%B9%E3%83%88%E7%B4%A0%E6%9D%9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14"/>
            <a:ext cx="8643998" cy="6754763"/>
          </a:xfrm>
          <a:prstGeom prst="rect">
            <a:avLst/>
          </a:prstGeom>
          <a:noFill/>
        </p:spPr>
      </p:pic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tr-TR" b="1" dirty="0"/>
              <a:t>4.3. Hürriyet ve </a:t>
            </a:r>
            <a:r>
              <a:rPr lang="tr-TR" b="1" dirty="0" smtClean="0"/>
              <a:t>Bağımsızlık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6274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dekorrehberim.com/Userfiles/Galeri/urun/ev-dekorasyonu-duvar-kagitlari-pembe-cicekli-duvar-kagidi-ornekleri-ebs-ny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8986900" cy="561681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/>
          <a:lstStyle/>
          <a:p>
            <a:r>
              <a:rPr lang="tr-TR" b="1" dirty="0" smtClean="0"/>
              <a:t>DEĞERLER</a:t>
            </a:r>
            <a:endParaRPr lang="tr-TR" b="1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00166" y="5572140"/>
            <a:ext cx="7486680" cy="1214446"/>
          </a:xfrm>
        </p:spPr>
        <p:txBody>
          <a:bodyPr/>
          <a:lstStyle/>
          <a:p>
            <a:pPr algn="r"/>
            <a:r>
              <a:rPr lang="tr-TR" b="1" dirty="0" smtClean="0">
                <a:solidFill>
                  <a:schemeClr val="tx1"/>
                </a:solidFill>
              </a:rPr>
              <a:t>9. SINIF 5. ÜNİTE</a:t>
            </a:r>
          </a:p>
          <a:p>
            <a:pPr algn="r"/>
            <a:r>
              <a:rPr lang="tr-TR" b="1" dirty="0" smtClean="0">
                <a:solidFill>
                  <a:schemeClr val="tx1"/>
                </a:solidFill>
              </a:rPr>
              <a:t>ÖĞRENME ALANI: AHLAK VE DEĞERLER</a:t>
            </a:r>
            <a:endParaRPr lang="tr-T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2415_02_sek_2_1.gif"/>
          <p:cNvPicPr>
            <a:picLocks noChangeAspect="1"/>
          </p:cNvPicPr>
          <p:nvPr/>
        </p:nvPicPr>
        <p:blipFill>
          <a:blip r:embed="rId2"/>
          <a:srcRect l="1205"/>
          <a:stretch>
            <a:fillRect/>
          </a:stretch>
        </p:blipFill>
        <p:spPr>
          <a:xfrm>
            <a:off x="0" y="1500174"/>
            <a:ext cx="5857852" cy="4572032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Bu grafiği nasıl yorumlayabiliriz?</a:t>
            </a:r>
            <a:endParaRPr lang="tr-TR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5357818" y="1500174"/>
            <a:ext cx="36433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Bir ülkenin; 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</a:t>
            </a:r>
            <a:r>
              <a:rPr lang="tr-TR" dirty="0" err="1" smtClean="0"/>
              <a:t>Sosyo</a:t>
            </a:r>
            <a:r>
              <a:rPr lang="tr-TR" dirty="0" smtClean="0"/>
              <a:t>-ekonomik ve kültürel açıdan kalkınması, 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Bireylerin istedikleri alanlarda güzel ürünler ortaya koyabilmesi, 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İnsan ilişkilerinin hoşgörü ve adalet çerçevesinde yürümesi için temel ihtiyaçların girilmesi gerekir. </a:t>
            </a:r>
          </a:p>
          <a:p>
            <a:endParaRPr lang="tr-TR" dirty="0" smtClean="0"/>
          </a:p>
          <a:p>
            <a:pPr algn="ctr"/>
            <a:r>
              <a:rPr lang="tr-TR" dirty="0" smtClean="0"/>
              <a:t>Bunlardan biri de </a:t>
            </a:r>
          </a:p>
          <a:p>
            <a:pPr algn="ctr"/>
            <a:r>
              <a:rPr lang="tr-TR" b="1" dirty="0" smtClean="0"/>
              <a:t>HÜRRİYET</a:t>
            </a:r>
            <a:r>
              <a:rPr lang="tr-TR" dirty="0" smtClean="0"/>
              <a:t> ve </a:t>
            </a:r>
            <a:r>
              <a:rPr lang="tr-TR" b="1" dirty="0" err="1" smtClean="0"/>
              <a:t>BAĞIMSIZLIK</a:t>
            </a:r>
            <a:r>
              <a:rPr lang="tr-TR" dirty="0" err="1" smtClean="0"/>
              <a:t>tır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11" name="10 Oval"/>
          <p:cNvSpPr/>
          <p:nvPr/>
        </p:nvSpPr>
        <p:spPr>
          <a:xfrm>
            <a:off x="1214414" y="4786322"/>
            <a:ext cx="2428892" cy="35719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4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isaalan.com/images/aliaydoganmadal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023956"/>
            <a:ext cx="3406847" cy="4548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Metin kutusu"/>
          <p:cNvSpPr txBox="1"/>
          <p:nvPr/>
        </p:nvSpPr>
        <p:spPr>
          <a:xfrm>
            <a:off x="357158" y="2285992"/>
            <a:ext cx="47149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GAZİLİK VE ŞEHİTLİK,</a:t>
            </a:r>
          </a:p>
          <a:p>
            <a:pPr algn="ctr"/>
            <a:r>
              <a:rPr lang="tr-TR" sz="2800" dirty="0" smtClean="0"/>
              <a:t>hürriyet ve bağımsızlık mücadelesinin neticesinde ortaya çıkan, hem din hem hukuk açısından bir makamdır.  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6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r-TR" b="1" dirty="0" smtClean="0"/>
              <a:t>Onlar da sizin gibiydiler…</a:t>
            </a:r>
            <a:endParaRPr lang="tr-TR" b="1" dirty="0"/>
          </a:p>
        </p:txBody>
      </p:sp>
      <p:pic>
        <p:nvPicPr>
          <p:cNvPr id="2050" name="Picture 2" descr="http://slecinky.eu/images/04494210981091753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000108"/>
            <a:ext cx="5143820" cy="1652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www.ilgazetesi.com.tr/wp-content/uploads/2009/03/ti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61" y="2786058"/>
            <a:ext cx="4162425" cy="2095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://arsiv.kizilay.org.tr/UserFiles/Image/tarihce/geliboluH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786058"/>
            <a:ext cx="4000497" cy="2288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Metin kutusu"/>
          <p:cNvSpPr txBox="1"/>
          <p:nvPr/>
        </p:nvSpPr>
        <p:spPr>
          <a:xfrm>
            <a:off x="500034" y="5105957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Çanakkale Savaşı ve Sarıkamış harekatının yaşandığı sırada, 1915 yılında </a:t>
            </a:r>
            <a:r>
              <a:rPr lang="tr-TR" sz="2000" b="1" dirty="0" smtClean="0"/>
              <a:t>Galatasaray Lisesi, İzmir Lisesi, Konya Lisesi, Kastamonu Lisesi, Erzurum Lisesi</a:t>
            </a:r>
            <a:r>
              <a:rPr lang="tr-TR" sz="2000" dirty="0" smtClean="0"/>
              <a:t>; öğrencilerinin Milli Mücadele’ye katılıp şehit olmasında dolayı, bu yılda mezun verememiştir. Ayrıca bu yılda </a:t>
            </a:r>
            <a:r>
              <a:rPr lang="tr-TR" sz="2000" b="1" dirty="0" err="1" smtClean="0"/>
              <a:t>Dâr’ul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Fünûn</a:t>
            </a:r>
            <a:r>
              <a:rPr lang="tr-TR" sz="2000" b="1" dirty="0" smtClean="0"/>
              <a:t> Tıbbisi </a:t>
            </a:r>
            <a:r>
              <a:rPr lang="tr-TR" sz="2000" dirty="0" smtClean="0"/>
              <a:t>de yine aynı durumdadır.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4.4. İnsan Haklarına Saygı</a:t>
            </a:r>
            <a:endParaRPr lang="tr-TR" dirty="0"/>
          </a:p>
        </p:txBody>
      </p:sp>
      <p:pic>
        <p:nvPicPr>
          <p:cNvPr id="4098" name="Picture 2" descr="http://akademikperspektif.com/wp-content/uploads/2013/11/dunya-kure-eller-795x453.jpg"/>
          <p:cNvPicPr>
            <a:picLocks noChangeAspect="1" noChangeArrowheads="1"/>
          </p:cNvPicPr>
          <p:nvPr/>
        </p:nvPicPr>
        <p:blipFill>
          <a:blip r:embed="rId2"/>
          <a:srcRect l="11321" r="14150"/>
          <a:stretch>
            <a:fillRect/>
          </a:stretch>
        </p:blipFill>
        <p:spPr bwMode="auto">
          <a:xfrm>
            <a:off x="1428728" y="1214422"/>
            <a:ext cx="5643602" cy="4314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Metin kutusu"/>
          <p:cNvSpPr txBox="1"/>
          <p:nvPr/>
        </p:nvSpPr>
        <p:spPr>
          <a:xfrm>
            <a:off x="785787" y="5500702"/>
            <a:ext cx="7358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İnsan hakları; bütün insanların hiçbir ayrım gözetmeksizin yalnızca insan oluşlarından dolayı, insanlık onurunun gereği olarak sahip oldukları hakların bütününü kapsar.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85720" y="5286388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Bireyin davranışta bulunurken, kendinden başkasını düşünmemesi “KUL </a:t>
            </a:r>
            <a:r>
              <a:rPr lang="tr-TR" sz="2400" b="1" dirty="0" err="1" smtClean="0"/>
              <a:t>HAKKI”nı</a:t>
            </a:r>
            <a:r>
              <a:rPr lang="tr-TR" sz="2400" b="1" dirty="0" smtClean="0"/>
              <a:t> doğurur.</a:t>
            </a:r>
            <a:endParaRPr lang="tr-TR" sz="2400" b="1" dirty="0"/>
          </a:p>
        </p:txBody>
      </p:sp>
      <p:sp>
        <p:nvSpPr>
          <p:cNvPr id="5" name="4 Metin kutusu"/>
          <p:cNvSpPr txBox="1"/>
          <p:nvPr/>
        </p:nvSpPr>
        <p:spPr>
          <a:xfrm>
            <a:off x="1928794" y="714356"/>
            <a:ext cx="49027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Bir insanlık prensibi:</a:t>
            </a:r>
          </a:p>
          <a:p>
            <a:r>
              <a:rPr lang="tr-TR" sz="2400" b="1" dirty="0" smtClean="0"/>
              <a:t>Yaratılanı hoş gör, Yaratan’dan ötürü!</a:t>
            </a:r>
            <a:endParaRPr lang="tr-TR" sz="2400" b="1" dirty="0"/>
          </a:p>
        </p:txBody>
      </p:sp>
      <p:pic>
        <p:nvPicPr>
          <p:cNvPr id="2050" name="Picture 2" descr="http://www.ehlibeytalimleri.com/resimler/icerikler/28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928802"/>
            <a:ext cx="9144032" cy="3071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4.5. </a:t>
            </a:r>
            <a:r>
              <a:rPr lang="tr-TR" b="1"/>
              <a:t>Milli Seciye Kavramı ve </a:t>
            </a:r>
            <a:r>
              <a:rPr lang="tr-TR" b="1" smtClean="0"/>
              <a:t>Atatürk</a:t>
            </a:r>
            <a:endParaRPr lang="tr-TR"/>
          </a:p>
        </p:txBody>
      </p:sp>
      <p:pic>
        <p:nvPicPr>
          <p:cNvPr id="3076" name="Picture 4" descr="http://galeri7.uludagsozluk.com/268/anadolu-insan%C4%B1_4905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285992"/>
            <a:ext cx="3032629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6 Metin kutusu"/>
          <p:cNvSpPr txBox="1"/>
          <p:nvPr/>
        </p:nvSpPr>
        <p:spPr>
          <a:xfrm>
            <a:off x="1071538" y="1428736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Milli Seciye</a:t>
            </a:r>
            <a:r>
              <a:rPr lang="tr-TR" sz="2000" dirty="0" smtClean="0"/>
              <a:t>: Bir milletin sahip olduğu temel özellikleri ifade eder.</a:t>
            </a:r>
            <a:endParaRPr lang="tr-TR" sz="2000" dirty="0"/>
          </a:p>
        </p:txBody>
      </p:sp>
      <p:cxnSp>
        <p:nvCxnSpPr>
          <p:cNvPr id="9" name="8 Düz Ok Bağlayıcısı"/>
          <p:cNvCxnSpPr/>
          <p:nvPr/>
        </p:nvCxnSpPr>
        <p:spPr>
          <a:xfrm rot="5400000">
            <a:off x="928662" y="1928802"/>
            <a:ext cx="357190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16200000" flipH="1">
            <a:off x="2143108" y="1857364"/>
            <a:ext cx="357190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Metin kutusu"/>
          <p:cNvSpPr txBox="1"/>
          <p:nvPr/>
        </p:nvSpPr>
        <p:spPr>
          <a:xfrm>
            <a:off x="2219109" y="2285992"/>
            <a:ext cx="1209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Huy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Karakter</a:t>
            </a:r>
            <a:endParaRPr lang="tr-TR" sz="2000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71406" y="2285992"/>
            <a:ext cx="190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Millete ait olan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Ulusal</a:t>
            </a:r>
            <a:endParaRPr lang="tr-TR" sz="2000" dirty="0"/>
          </a:p>
        </p:txBody>
      </p:sp>
      <p:sp>
        <p:nvSpPr>
          <p:cNvPr id="23" name="22 Metin kutusu"/>
          <p:cNvSpPr txBox="1"/>
          <p:nvPr/>
        </p:nvSpPr>
        <p:spPr>
          <a:xfrm>
            <a:off x="285720" y="3898005"/>
            <a:ext cx="5500726" cy="224676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Cesaret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Yiğitlik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Yurtseverlik 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Aileye önem verme 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Dürüstlük 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Çalışkanlık</a:t>
            </a:r>
          </a:p>
          <a:p>
            <a:pPr>
              <a:buFont typeface="Arial" pitchFamily="34" charset="0"/>
              <a:buChar char="•"/>
            </a:pPr>
            <a:endParaRPr lang="tr-TR" sz="2000" dirty="0" smtClean="0"/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Hoşgörü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Misafirperverlik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Büyükleri sayma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Küçükleri sevme 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Ulusal ve manevi değerlere içten bağlılık v.b.</a:t>
            </a:r>
          </a:p>
        </p:txBody>
      </p:sp>
      <p:sp>
        <p:nvSpPr>
          <p:cNvPr id="26" name="25 Metin kutusu"/>
          <p:cNvSpPr txBox="1"/>
          <p:nvPr/>
        </p:nvSpPr>
        <p:spPr>
          <a:xfrm>
            <a:off x="642910" y="3488296"/>
            <a:ext cx="3657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Milli Seciyeyi oluşturan unsurlar: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1. Değerler Nedir ve Nasıl Oluşur</a:t>
            </a:r>
            <a:r>
              <a:rPr lang="tr-TR" b="1" dirty="0" smtClean="0"/>
              <a:t>?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642910" y="1357298"/>
            <a:ext cx="7643866" cy="914400"/>
          </a:xfrm>
          <a:prstGeom prst="roundRect">
            <a:avLst/>
          </a:prstGeom>
          <a:solidFill>
            <a:srgbClr val="FF66FF">
              <a:alpha val="71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DEĞER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5000628" y="2586038"/>
            <a:ext cx="3286148" cy="914400"/>
          </a:xfrm>
          <a:prstGeom prst="roundRect">
            <a:avLst/>
          </a:prstGeom>
          <a:solidFill>
            <a:srgbClr val="FF99FF">
              <a:alpha val="57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İnsanlar arasında       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642910" y="2586038"/>
            <a:ext cx="3286148" cy="914400"/>
          </a:xfrm>
          <a:prstGeom prst="roundRect">
            <a:avLst/>
          </a:prstGeom>
          <a:solidFill>
            <a:srgbClr val="FF99FF">
              <a:alpha val="57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Toplum içinde        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143372" y="2714620"/>
            <a:ext cx="624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veya</a:t>
            </a:r>
            <a:endParaRPr lang="tr-TR" b="1" dirty="0"/>
          </a:p>
        </p:txBody>
      </p:sp>
      <p:sp>
        <p:nvSpPr>
          <p:cNvPr id="8" name="7 Yuvarlatılmış Dikdörtgen"/>
          <p:cNvSpPr/>
          <p:nvPr/>
        </p:nvSpPr>
        <p:spPr>
          <a:xfrm>
            <a:off x="3714744" y="3714752"/>
            <a:ext cx="1714512" cy="914400"/>
          </a:xfrm>
          <a:prstGeom prst="roundRect">
            <a:avLst/>
          </a:prstGeom>
          <a:solidFill>
            <a:srgbClr val="FFCCFF">
              <a:alpha val="88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benimsenmiş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1571604" y="5000636"/>
            <a:ext cx="1928826" cy="914400"/>
          </a:xfrm>
          <a:prstGeom prst="roundRect">
            <a:avLst/>
          </a:prstGeom>
          <a:solidFill>
            <a:srgbClr val="FFCCFF">
              <a:alpha val="22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Duyuş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929322" y="5000636"/>
            <a:ext cx="1928826" cy="914400"/>
          </a:xfrm>
          <a:prstGeom prst="roundRect">
            <a:avLst/>
          </a:prstGeom>
          <a:solidFill>
            <a:srgbClr val="FFCCFF">
              <a:alpha val="22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Davranışlar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3714744" y="5229244"/>
            <a:ext cx="1928826" cy="914400"/>
          </a:xfrm>
          <a:prstGeom prst="roundRect">
            <a:avLst/>
          </a:prstGeom>
          <a:solidFill>
            <a:srgbClr val="FFCCFF">
              <a:alpha val="22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Düşünüş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429124" y="627437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Dır.</a:t>
            </a:r>
            <a:endParaRPr lang="tr-TR" b="1" dirty="0"/>
          </a:p>
        </p:txBody>
      </p:sp>
      <p:cxnSp>
        <p:nvCxnSpPr>
          <p:cNvPr id="14" name="13 Düz Ok Bağlayıcısı"/>
          <p:cNvCxnSpPr/>
          <p:nvPr/>
        </p:nvCxnSpPr>
        <p:spPr>
          <a:xfrm rot="5400000">
            <a:off x="1965307" y="2320917"/>
            <a:ext cx="50006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rot="5400000">
            <a:off x="6394463" y="2320917"/>
            <a:ext cx="50006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2644762" y="3500438"/>
            <a:ext cx="569916" cy="3571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 rot="10800000" flipV="1">
            <a:off x="6000760" y="3500438"/>
            <a:ext cx="573092" cy="2857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 rot="10800000" flipV="1">
            <a:off x="2786050" y="4572008"/>
            <a:ext cx="714380" cy="3571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 rot="5400000">
            <a:off x="4356892" y="4929198"/>
            <a:ext cx="429422" cy="79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5572132" y="4572008"/>
            <a:ext cx="1214446" cy="3571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Değerler Nasıl Oluşur?</a:t>
            </a:r>
            <a:endParaRPr lang="tr-TR" b="1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500034" y="1428736"/>
            <a:ext cx="7786742" cy="914400"/>
          </a:xfrm>
          <a:prstGeom prst="roundRect">
            <a:avLst/>
          </a:prstGeom>
          <a:solidFill>
            <a:srgbClr val="CC99FF">
              <a:alpha val="68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DEĞERLER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428860" y="2643182"/>
            <a:ext cx="2571768" cy="642942"/>
          </a:xfrm>
          <a:prstGeom prst="roundRect">
            <a:avLst/>
          </a:prstGeom>
          <a:solidFill>
            <a:srgbClr val="33CCCC">
              <a:alpha val="56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Aile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428860" y="3429000"/>
            <a:ext cx="2571768" cy="642942"/>
          </a:xfrm>
          <a:prstGeom prst="roundRect">
            <a:avLst/>
          </a:prstGeom>
          <a:solidFill>
            <a:srgbClr val="33CCCC">
              <a:alpha val="56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Yakın Çevre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428860" y="5000636"/>
            <a:ext cx="2571768" cy="642942"/>
          </a:xfrm>
          <a:prstGeom prst="roundRect">
            <a:avLst/>
          </a:prstGeom>
          <a:solidFill>
            <a:srgbClr val="33CCCC">
              <a:alpha val="56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Eğitim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28860" y="5715016"/>
            <a:ext cx="2571768" cy="642942"/>
          </a:xfrm>
          <a:prstGeom prst="roundRect">
            <a:avLst/>
          </a:prstGeom>
          <a:solidFill>
            <a:srgbClr val="33CCCC">
              <a:alpha val="56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İnanç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 rot="16200000">
            <a:off x="-807282" y="4350555"/>
            <a:ext cx="3671910" cy="914400"/>
          </a:xfrm>
          <a:prstGeom prst="roundRect">
            <a:avLst/>
          </a:prstGeom>
          <a:solidFill>
            <a:srgbClr val="FF99CC">
              <a:alpha val="69804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solidFill>
                  <a:schemeClr val="tx1"/>
                </a:solidFill>
              </a:rPr>
              <a:t>BİREYin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357950" y="4000504"/>
            <a:ext cx="2571768" cy="1428760"/>
          </a:xfrm>
          <a:prstGeom prst="roundRect">
            <a:avLst/>
          </a:prstGeom>
          <a:solidFill>
            <a:srgbClr val="FF9999">
              <a:alpha val="81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etkileşimi neticesinde oluşur.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75530" y="4429132"/>
            <a:ext cx="4395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ile</a:t>
            </a:r>
            <a:endParaRPr lang="tr-TR" sz="2000" b="1" dirty="0"/>
          </a:p>
        </p:txBody>
      </p:sp>
      <p:cxnSp>
        <p:nvCxnSpPr>
          <p:cNvPr id="12" name="11 Düz Ok Bağlayıcısı"/>
          <p:cNvCxnSpPr/>
          <p:nvPr/>
        </p:nvCxnSpPr>
        <p:spPr>
          <a:xfrm>
            <a:off x="1571604" y="3143248"/>
            <a:ext cx="64294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5072066" y="4000504"/>
            <a:ext cx="500066" cy="4286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flipV="1">
            <a:off x="5143504" y="4786322"/>
            <a:ext cx="428628" cy="2143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 rot="5400000" flipH="1" flipV="1">
            <a:off x="5072066" y="5357826"/>
            <a:ext cx="642942" cy="500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rot="16200000" flipH="1">
            <a:off x="5036347" y="3178967"/>
            <a:ext cx="642942" cy="5715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1571604" y="4498982"/>
            <a:ext cx="64294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1643042" y="5213362"/>
            <a:ext cx="57150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1571604" y="6072206"/>
            <a:ext cx="64294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51 Düz Ok Bağlayıcısı"/>
          <p:cNvCxnSpPr/>
          <p:nvPr/>
        </p:nvCxnSpPr>
        <p:spPr>
          <a:xfrm rot="5400000">
            <a:off x="820711" y="2678107"/>
            <a:ext cx="500860" cy="79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56 Yuvarlatılmış Dikdörtgen"/>
          <p:cNvSpPr/>
          <p:nvPr/>
        </p:nvSpPr>
        <p:spPr>
          <a:xfrm>
            <a:off x="2428860" y="4214818"/>
            <a:ext cx="2571768" cy="642942"/>
          </a:xfrm>
          <a:prstGeom prst="roundRect">
            <a:avLst/>
          </a:prstGeom>
          <a:solidFill>
            <a:srgbClr val="33CCCC">
              <a:alpha val="56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Toplum</a:t>
            </a:r>
            <a:endParaRPr lang="tr-TR" sz="2400" b="1" dirty="0">
              <a:solidFill>
                <a:schemeClr val="tx1"/>
              </a:solidFill>
            </a:endParaRPr>
          </a:p>
        </p:txBody>
      </p:sp>
      <p:cxnSp>
        <p:nvCxnSpPr>
          <p:cNvPr id="21" name="20 Düz Ok Bağlayıcısı"/>
          <p:cNvCxnSpPr/>
          <p:nvPr/>
        </p:nvCxnSpPr>
        <p:spPr>
          <a:xfrm>
            <a:off x="1571604" y="3784602"/>
            <a:ext cx="64294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2. Değerlerin Oluşumuna Dinin </a:t>
            </a:r>
            <a:r>
              <a:rPr lang="tr-TR" b="1" dirty="0" smtClean="0"/>
              <a:t>Etkisi</a:t>
            </a:r>
            <a:endParaRPr lang="tr-TR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4714876" y="2714620"/>
            <a:ext cx="3500462" cy="3286148"/>
          </a:xfrm>
          <a:prstGeom prst="roundRect">
            <a:avLst/>
          </a:prstGeom>
          <a:solidFill>
            <a:srgbClr val="33CCCC">
              <a:alpha val="49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u="sng" dirty="0" smtClean="0">
                <a:solidFill>
                  <a:schemeClr val="tx1"/>
                </a:solidFill>
              </a:rPr>
              <a:t>MÜNKER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Dinlerin ve insan topluluklarının kötü ve yanlış kabul ettiği düşünce, tavır ve davranışlarıdır.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928662" y="2714620"/>
            <a:ext cx="3429024" cy="3214710"/>
          </a:xfrm>
          <a:prstGeom prst="roundRect">
            <a:avLst/>
          </a:prstGeom>
          <a:solidFill>
            <a:srgbClr val="33CCCC">
              <a:alpha val="49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u="sng" dirty="0" smtClean="0">
                <a:solidFill>
                  <a:schemeClr val="tx1"/>
                </a:solidFill>
              </a:rPr>
              <a:t>MARUF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Dinlerin ve insan topluluklarının iyi, güzel, doğru ve faydalı kabul ettiği değerlerdir.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857224" y="1142984"/>
            <a:ext cx="7572428" cy="1285884"/>
          </a:xfrm>
          <a:prstGeom prst="roundRect">
            <a:avLst/>
          </a:prstGeom>
          <a:solidFill>
            <a:srgbClr val="00B0F0">
              <a:alpha val="5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400" b="1" dirty="0" smtClean="0">
                <a:solidFill>
                  <a:schemeClr val="tx1"/>
                </a:solidFill>
              </a:rPr>
              <a:t>الأمر بالمعروف و النهي عن المنكر</a:t>
            </a:r>
            <a:endParaRPr lang="tr-TR" sz="2400" b="1" dirty="0" smtClean="0">
              <a:solidFill>
                <a:schemeClr val="tx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(İyiliği emretmek, kötülükten men etmek)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500034" y="857232"/>
            <a:ext cx="5929354" cy="5500726"/>
          </a:xfrm>
          <a:prstGeom prst="ellipse">
            <a:avLst/>
          </a:prstGeom>
          <a:solidFill>
            <a:srgbClr val="FFC000">
              <a:alpha val="5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2571736" y="857232"/>
            <a:ext cx="5929354" cy="5500726"/>
          </a:xfrm>
          <a:prstGeom prst="ellipse">
            <a:avLst/>
          </a:prstGeom>
          <a:solidFill>
            <a:srgbClr val="FFC000">
              <a:alpha val="5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857488" y="214290"/>
            <a:ext cx="1473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/>
              <a:t>DEĞER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214942" y="210901"/>
            <a:ext cx="904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/>
              <a:t>DİN</a:t>
            </a:r>
            <a:endParaRPr lang="tr-TR" sz="3600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3929058" y="2786058"/>
            <a:ext cx="1433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Dürüstlük</a:t>
            </a:r>
            <a:endParaRPr lang="tr-TR" sz="2400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4071934" y="2357430"/>
            <a:ext cx="10424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Yiğitlik</a:t>
            </a:r>
            <a:endParaRPr lang="tr-TR" sz="2400" b="1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3571868" y="3286124"/>
            <a:ext cx="2223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Misafirperverlik</a:t>
            </a:r>
            <a:endParaRPr lang="tr-TR" sz="2400" b="1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3929058" y="4643446"/>
            <a:ext cx="1159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Dostluk</a:t>
            </a:r>
            <a:endParaRPr lang="tr-TR" sz="2400" b="1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3643306" y="4143380"/>
            <a:ext cx="19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Adaletli Olma</a:t>
            </a:r>
            <a:endParaRPr lang="tr-TR" sz="2400" b="1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3643306" y="3714752"/>
            <a:ext cx="2200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Erdemli Yaşama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>
            <a:alpha val="1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2.1. Örf Âdetlerin Dinle </a:t>
            </a:r>
            <a:r>
              <a:rPr lang="tr-TR" b="1" dirty="0" smtClean="0"/>
              <a:t>İlişkisi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4714876" y="2143116"/>
            <a:ext cx="3500462" cy="3286148"/>
          </a:xfrm>
          <a:prstGeom prst="roundRect">
            <a:avLst/>
          </a:prstGeom>
          <a:solidFill>
            <a:srgbClr val="FF7C80">
              <a:alpha val="47843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u="sng" dirty="0" smtClean="0">
                <a:solidFill>
                  <a:schemeClr val="tx1"/>
                </a:solidFill>
              </a:rPr>
              <a:t>ÂDET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Toplum içinde eskiden beri uyulan kural ve uygulamalardır.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857224" y="2143116"/>
            <a:ext cx="3429024" cy="3214710"/>
          </a:xfrm>
          <a:prstGeom prst="roundRect">
            <a:avLst/>
          </a:prstGeom>
          <a:solidFill>
            <a:srgbClr val="FF7C80">
              <a:alpha val="47843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u="sng" dirty="0" smtClean="0">
                <a:solidFill>
                  <a:schemeClr val="tx1"/>
                </a:solidFill>
              </a:rPr>
              <a:t>ÖRF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Toplumda gelenek haline gelen, toplumun çoğunluğu veya tamamı tarafından beğenilip, kabul edilen yazısız kurallardır. 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500034" y="785794"/>
            <a:ext cx="6072230" cy="5857916"/>
          </a:xfrm>
          <a:prstGeom prst="ellipse">
            <a:avLst/>
          </a:prstGeom>
          <a:solidFill>
            <a:srgbClr val="FFC000">
              <a:alpha val="5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2571736" y="714356"/>
            <a:ext cx="6072230" cy="5857916"/>
          </a:xfrm>
          <a:prstGeom prst="ellipse">
            <a:avLst/>
          </a:prstGeom>
          <a:solidFill>
            <a:srgbClr val="FFC000">
              <a:alpha val="5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285984" y="142852"/>
            <a:ext cx="2699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/>
              <a:t>ÖRF VE ÂDET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429256" y="142852"/>
            <a:ext cx="904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/>
              <a:t>DİN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3571868" y="2845354"/>
            <a:ext cx="2359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Sünnet Merasimi</a:t>
            </a:r>
            <a:endParaRPr lang="tr-TR" sz="2400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3714744" y="2428868"/>
            <a:ext cx="1908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Bayramlaşma</a:t>
            </a:r>
            <a:endParaRPr lang="tr-TR" sz="2400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857620" y="2071678"/>
            <a:ext cx="1482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Kız İsteme</a:t>
            </a:r>
            <a:endParaRPr lang="tr-TR" sz="2400" b="1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3662987" y="4274114"/>
            <a:ext cx="2107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Mevlit Okutma</a:t>
            </a:r>
            <a:endParaRPr lang="tr-TR" sz="2400" b="1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3571868" y="3286124"/>
            <a:ext cx="2194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Evlilik Merasimi</a:t>
            </a:r>
            <a:endParaRPr lang="tr-TR" sz="2400" b="1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3714744" y="4714884"/>
            <a:ext cx="1848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Aşure Yapma</a:t>
            </a:r>
            <a:endParaRPr lang="tr-TR" sz="2400" b="1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3428992" y="3786190"/>
            <a:ext cx="2931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İsim Koyma Merasimi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57224" y="428604"/>
            <a:ext cx="7572428" cy="914400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</a:rPr>
              <a:t>DÜŞÜNELİM!</a:t>
            </a:r>
            <a:endParaRPr lang="tr-TR" sz="32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928662" y="1500174"/>
            <a:ext cx="7572428" cy="4857784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Tüm örf ve âdetler, İslam’a uygun mudur? İslam’a uygun olan veya olmayan uygulamalar var mıdır?</a:t>
            </a:r>
          </a:p>
          <a:p>
            <a:pPr algn="ctr"/>
            <a:endParaRPr lang="tr-TR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Selamlaşmak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Türbeye adak adama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Ağaca çaput bağlama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Türbeden bir şey isteme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Evliliği zorlaştıracak âdetler 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825</Words>
  <Application>Microsoft Office PowerPoint</Application>
  <PresentationFormat>Ekran Gösterisi (4:3)</PresentationFormat>
  <Paragraphs>176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DEĞERLER</vt:lpstr>
      <vt:lpstr>1. Değerler Nedir ve Nasıl Oluşur?</vt:lpstr>
      <vt:lpstr>Değerler Nasıl Oluşur?</vt:lpstr>
      <vt:lpstr>2. Değerlerin Oluşumuna Dinin Etkisi</vt:lpstr>
      <vt:lpstr>Slayt 6</vt:lpstr>
      <vt:lpstr>2.1. Örf Âdetlerin Dinle İlişkisi</vt:lpstr>
      <vt:lpstr>Slayt 8</vt:lpstr>
      <vt:lpstr>Slayt 9</vt:lpstr>
      <vt:lpstr>2.2. Ahlakî Değerlerin Dinle İlişkisi</vt:lpstr>
      <vt:lpstr>DİN ise…</vt:lpstr>
      <vt:lpstr>3. Kişilik Gelişiminde Değerlerin Etkisi</vt:lpstr>
      <vt:lpstr>Slayt 13</vt:lpstr>
      <vt:lpstr>4. Toplumu Birleştiren Temel Değerler</vt:lpstr>
      <vt:lpstr>4.1. Vatan ve Ülkü Birliği</vt:lpstr>
      <vt:lpstr>Slayt 16</vt:lpstr>
      <vt:lpstr>4.2. Bayrak ve İstiklal Marşı</vt:lpstr>
      <vt:lpstr>Mehmet Akif ERSOY diyor ki:</vt:lpstr>
      <vt:lpstr>4.3. Hürriyet ve Bağımsızlık</vt:lpstr>
      <vt:lpstr>Bu grafiği nasıl yorumlayabiliriz?</vt:lpstr>
      <vt:lpstr>Slayt 21</vt:lpstr>
      <vt:lpstr>Onlar da sizin gibiydiler…</vt:lpstr>
      <vt:lpstr>4.4. İnsan Haklarına Saygı</vt:lpstr>
      <vt:lpstr>Slayt 24</vt:lpstr>
      <vt:lpstr>4.5. Milli Seciye Kavramı ve Atatürk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DEĞERLER</dc:title>
  <dc:creator>asuspc</dc:creator>
  <cp:lastModifiedBy>DEM</cp:lastModifiedBy>
  <cp:revision>74</cp:revision>
  <dcterms:created xsi:type="dcterms:W3CDTF">2014-12-27T10:27:13Z</dcterms:created>
  <dcterms:modified xsi:type="dcterms:W3CDTF">2016-05-05T10:41:13Z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