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6" r:id="rId3"/>
    <p:sldId id="257" r:id="rId4"/>
    <p:sldId id="265" r:id="rId5"/>
    <p:sldId id="258" r:id="rId6"/>
    <p:sldId id="272" r:id="rId7"/>
    <p:sldId id="266" r:id="rId8"/>
    <p:sldId id="259" r:id="rId9"/>
    <p:sldId id="260" r:id="rId10"/>
    <p:sldId id="261" r:id="rId11"/>
    <p:sldId id="273" r:id="rId12"/>
    <p:sldId id="274" r:id="rId13"/>
    <p:sldId id="262" r:id="rId14"/>
    <p:sldId id="267" r:id="rId15"/>
    <p:sldId id="263" r:id="rId16"/>
    <p:sldId id="268" r:id="rId17"/>
    <p:sldId id="269" r:id="rId18"/>
    <p:sldId id="270" r:id="rId19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CCCCFF"/>
    <a:srgbClr val="FF9966"/>
    <a:srgbClr val="FF9999"/>
    <a:srgbClr val="99CCFF"/>
    <a:srgbClr val="99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0" d="100"/>
          <a:sy n="80" d="100"/>
        </p:scale>
        <p:origin x="-1074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031118-03C3-4751-9812-B1BEA603EE02}" type="datetimeFigureOut">
              <a:rPr lang="tr-TR" smtClean="0"/>
              <a:pPr/>
              <a:t>5.5.2016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9D7A01-6BC0-42D4-83A4-6660C2FA204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026" name="Picture 2" descr="C:\Users\DEM\Desktop\materyalgrubudkab\Slayt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7214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semagul.com/wp-content/uploads/2013/09/uc-din.jpg"/>
          <p:cNvPicPr>
            <a:picLocks noChangeAspect="1" noChangeArrowheads="1"/>
          </p:cNvPicPr>
          <p:nvPr/>
        </p:nvPicPr>
        <p:blipFill>
          <a:blip r:embed="rId2">
            <a:lum bright="40000" contrast="20000"/>
          </a:blip>
          <a:srcRect/>
          <a:stretch>
            <a:fillRect/>
          </a:stretch>
        </p:blipFill>
        <p:spPr bwMode="auto">
          <a:xfrm>
            <a:off x="0" y="-18352"/>
            <a:ext cx="9144000" cy="6876352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785818"/>
          </a:xfrm>
        </p:spPr>
        <p:txBody>
          <a:bodyPr/>
          <a:lstStyle/>
          <a:p>
            <a:r>
              <a:rPr lang="tr-TR" dirty="0" smtClean="0"/>
              <a:t>4.1. Tek Tanrıcılık (Monoteizm)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071670" y="785794"/>
            <a:ext cx="5572164" cy="5214974"/>
          </a:xfrm>
        </p:spPr>
        <p:txBody>
          <a:bodyPr>
            <a:normAutofit/>
          </a:bodyPr>
          <a:lstStyle/>
          <a:p>
            <a:r>
              <a:rPr lang="tr-TR" dirty="0" err="1" smtClean="0"/>
              <a:t>Tevhid</a:t>
            </a:r>
            <a:r>
              <a:rPr lang="tr-TR" dirty="0" smtClean="0"/>
              <a:t> ilkesine benzer.</a:t>
            </a:r>
          </a:p>
          <a:p>
            <a:r>
              <a:rPr lang="tr-TR" dirty="0" smtClean="0"/>
              <a:t>Tanrı, din gönderen ve sadece kendine ibadet edilen bir yaratıcıdır.</a:t>
            </a:r>
          </a:p>
          <a:p>
            <a:r>
              <a:rPr lang="tr-TR" dirty="0" smtClean="0"/>
              <a:t>Tanrının eşi, benzeri yoktur ve O'na hiçbir sıfat yakıştırılamaz.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000364" y="214290"/>
            <a:ext cx="2214578" cy="785818"/>
          </a:xfrm>
          <a:prstGeom prst="roundRect">
            <a:avLst/>
          </a:prstGeom>
          <a:solidFill>
            <a:srgbClr val="CCCCFF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Tek Tanrıcılık</a:t>
            </a:r>
          </a:p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(Monoteizm)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500034" y="4929198"/>
            <a:ext cx="2143140" cy="571504"/>
          </a:xfrm>
          <a:prstGeom prst="roundRect">
            <a:avLst/>
          </a:prstGeom>
          <a:solidFill>
            <a:schemeClr val="accent4">
              <a:lumMod val="75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İSLAM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571472" y="2357430"/>
            <a:ext cx="2143140" cy="571504"/>
          </a:xfrm>
          <a:prstGeom prst="roundRect">
            <a:avLst/>
          </a:prstGeom>
          <a:solidFill>
            <a:schemeClr val="accent4">
              <a:lumMod val="20000"/>
              <a:lumOff val="8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YAHUDİLİK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571472" y="3571876"/>
            <a:ext cx="2143140" cy="571504"/>
          </a:xfrm>
          <a:prstGeom prst="roundRect">
            <a:avLst/>
          </a:prstGeom>
          <a:solidFill>
            <a:schemeClr val="accent4">
              <a:lumMod val="40000"/>
              <a:lumOff val="6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HIRİSTİYANLIK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500034" y="1142984"/>
            <a:ext cx="7858180" cy="857256"/>
          </a:xfrm>
          <a:prstGeom prst="rect">
            <a:avLst/>
          </a:prstGeom>
          <a:solidFill>
            <a:srgbClr val="CCCCFF">
              <a:alpha val="56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Monoteizm, tek bir yaratıcının olduğuna inanmaktır. Fakat monoteist dinler arasından bazı </a:t>
            </a:r>
            <a:r>
              <a:rPr lang="tr-TR" b="1" u="sng" dirty="0" smtClean="0">
                <a:solidFill>
                  <a:schemeClr val="tx1"/>
                </a:solidFill>
              </a:rPr>
              <a:t>farklılıkl</a:t>
            </a:r>
            <a:r>
              <a:rPr lang="tr-TR" b="1" dirty="0" smtClean="0">
                <a:solidFill>
                  <a:schemeClr val="tx1"/>
                </a:solidFill>
              </a:rPr>
              <a:t>ar vardır.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000364" y="4786322"/>
            <a:ext cx="5357850" cy="142876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Kur’an</a:t>
            </a:r>
            <a:r>
              <a:rPr lang="tr-TR" b="1" dirty="0" smtClean="0">
                <a:solidFill>
                  <a:schemeClr val="tx1"/>
                </a:solidFill>
              </a:rPr>
              <a:t>-ı Kerim’de açık ve net olarak; defalarca Allah’ın mutlak anlamda tek olduğu, eşi benzeri bulunmadığı ifade edilmiştir. </a:t>
            </a:r>
            <a:r>
              <a:rPr lang="tr-TR" b="1" dirty="0" err="1" smtClean="0">
                <a:solidFill>
                  <a:schemeClr val="tx1"/>
                </a:solidFill>
              </a:rPr>
              <a:t>Tevhid</a:t>
            </a:r>
            <a:r>
              <a:rPr lang="tr-TR" b="1" dirty="0" smtClean="0">
                <a:solidFill>
                  <a:schemeClr val="tx1"/>
                </a:solidFill>
              </a:rPr>
              <a:t> ilkesi İslam inan sisteminin temelini oluştur.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3000364" y="3429000"/>
            <a:ext cx="5357850" cy="107157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İncil’de Tanrı ismi olarak Rab geçer. Tanrı inancı tam anlamıyla ‘Teslis(Baba-Oğul-Kutsal Ruh’ ile ifade edilir.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3000364" y="2143116"/>
            <a:ext cx="5357850" cy="10715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Tevratt’ta</a:t>
            </a:r>
            <a:r>
              <a:rPr lang="tr-TR" b="1" dirty="0" smtClean="0">
                <a:solidFill>
                  <a:schemeClr val="tx1"/>
                </a:solidFill>
              </a:rPr>
              <a:t> Tanrı </a:t>
            </a:r>
            <a:r>
              <a:rPr lang="tr-TR" b="1" dirty="0" err="1" smtClean="0">
                <a:solidFill>
                  <a:schemeClr val="tx1"/>
                </a:solidFill>
              </a:rPr>
              <a:t>Yehova</a:t>
            </a:r>
            <a:r>
              <a:rPr lang="tr-TR" b="1" dirty="0" smtClean="0">
                <a:solidFill>
                  <a:schemeClr val="tx1"/>
                </a:solidFill>
              </a:rPr>
              <a:t>; insani özelliklerle tasvir edilir. Kızan, küsen, güreş eden, eli kolu, kulağı v.b. olan bir varlık olarak tanımlanır. </a:t>
            </a:r>
            <a:endParaRPr lang="tr-T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>
            <a:alpha val="4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err="1" smtClean="0"/>
              <a:t>Kur’an</a:t>
            </a:r>
            <a:r>
              <a:rPr lang="tr-TR" b="1" dirty="0" smtClean="0"/>
              <a:t>-Kerim’in İndiriliş Süreci</a:t>
            </a:r>
            <a:endParaRPr lang="tr-TR" b="1" dirty="0"/>
          </a:p>
        </p:txBody>
      </p:sp>
      <p:cxnSp>
        <p:nvCxnSpPr>
          <p:cNvPr id="5" name="4 Düz Ok Bağlayıcısı"/>
          <p:cNvCxnSpPr/>
          <p:nvPr/>
        </p:nvCxnSpPr>
        <p:spPr>
          <a:xfrm>
            <a:off x="500034" y="2629452"/>
            <a:ext cx="7858180" cy="1588"/>
          </a:xfrm>
          <a:prstGeom prst="straightConnector1">
            <a:avLst/>
          </a:prstGeom>
          <a:ln w="444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 rot="5400000">
            <a:off x="643704" y="2630246"/>
            <a:ext cx="570710" cy="79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 rot="5400000">
            <a:off x="3857620" y="2630246"/>
            <a:ext cx="570710" cy="79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Düz Bağlayıcı"/>
          <p:cNvCxnSpPr/>
          <p:nvPr/>
        </p:nvCxnSpPr>
        <p:spPr>
          <a:xfrm rot="5400000">
            <a:off x="7216000" y="2630246"/>
            <a:ext cx="570710" cy="794"/>
          </a:xfrm>
          <a:prstGeom prst="lin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15 Metin kutusu"/>
          <p:cNvSpPr txBox="1"/>
          <p:nvPr/>
        </p:nvSpPr>
        <p:spPr>
          <a:xfrm>
            <a:off x="571472" y="298823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610</a:t>
            </a:r>
            <a:endParaRPr lang="tr-TR" sz="2000" b="1" dirty="0"/>
          </a:p>
        </p:txBody>
      </p:sp>
      <p:sp>
        <p:nvSpPr>
          <p:cNvPr id="17" name="16 Metin kutusu"/>
          <p:cNvSpPr txBox="1"/>
          <p:nvPr/>
        </p:nvSpPr>
        <p:spPr>
          <a:xfrm>
            <a:off x="7215206" y="2976088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632</a:t>
            </a:r>
            <a:endParaRPr lang="tr-TR" sz="2000" b="1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3857620" y="2988230"/>
            <a:ext cx="785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622</a:t>
            </a:r>
            <a:endParaRPr lang="tr-TR" sz="2000" b="1" dirty="0"/>
          </a:p>
        </p:txBody>
      </p:sp>
      <p:sp>
        <p:nvSpPr>
          <p:cNvPr id="19" name="18 Sağ Ayraç"/>
          <p:cNvSpPr/>
          <p:nvPr/>
        </p:nvSpPr>
        <p:spPr>
          <a:xfrm rot="5400000">
            <a:off x="2214546" y="2143115"/>
            <a:ext cx="642942" cy="2643206"/>
          </a:xfrm>
          <a:prstGeom prst="rightBrace">
            <a:avLst>
              <a:gd name="adj1" fmla="val 29074"/>
              <a:gd name="adj2" fmla="val 50000"/>
            </a:avLst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Sağ Ayraç"/>
          <p:cNvSpPr/>
          <p:nvPr/>
        </p:nvSpPr>
        <p:spPr>
          <a:xfrm rot="5400000">
            <a:off x="5536413" y="2107397"/>
            <a:ext cx="642942" cy="2714644"/>
          </a:xfrm>
          <a:prstGeom prst="rightBrace">
            <a:avLst>
              <a:gd name="adj1" fmla="val 40925"/>
              <a:gd name="adj2" fmla="val 50000"/>
            </a:avLst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20 Sağ Ayraç"/>
          <p:cNvSpPr/>
          <p:nvPr/>
        </p:nvSpPr>
        <p:spPr>
          <a:xfrm rot="16200000">
            <a:off x="3893339" y="-1107313"/>
            <a:ext cx="642942" cy="6286544"/>
          </a:xfrm>
          <a:prstGeom prst="rightBrace">
            <a:avLst/>
          </a:prstGeom>
          <a:ln w="444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Metin kutusu"/>
          <p:cNvSpPr txBox="1"/>
          <p:nvPr/>
        </p:nvSpPr>
        <p:spPr>
          <a:xfrm>
            <a:off x="3857620" y="1357298"/>
            <a:ext cx="928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23 YIL</a:t>
            </a:r>
            <a:endParaRPr lang="tr-TR" sz="2000" b="1" dirty="0"/>
          </a:p>
        </p:txBody>
      </p:sp>
      <p:sp>
        <p:nvSpPr>
          <p:cNvPr id="24" name="23 Metin kutusu"/>
          <p:cNvSpPr txBox="1"/>
          <p:nvPr/>
        </p:nvSpPr>
        <p:spPr>
          <a:xfrm>
            <a:off x="1500166" y="4000504"/>
            <a:ext cx="285752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err="1" smtClean="0"/>
              <a:t>Tevhid</a:t>
            </a:r>
            <a:endParaRPr lang="tr-TR" sz="2400" b="1" dirty="0" smtClean="0"/>
          </a:p>
          <a:p>
            <a:r>
              <a:rPr lang="tr-TR" sz="2400" b="1" dirty="0" smtClean="0"/>
              <a:t>Şirkten Uzak Durma</a:t>
            </a:r>
          </a:p>
          <a:p>
            <a:r>
              <a:rPr lang="tr-TR" sz="2400" b="1" dirty="0" err="1" smtClean="0"/>
              <a:t>Ahiret</a:t>
            </a:r>
            <a:r>
              <a:rPr lang="tr-TR" sz="2400" b="1" dirty="0" smtClean="0"/>
              <a:t> Hayatı</a:t>
            </a:r>
          </a:p>
          <a:p>
            <a:r>
              <a:rPr lang="tr-TR" sz="2400" b="1" dirty="0" smtClean="0"/>
              <a:t>Ahlak</a:t>
            </a:r>
          </a:p>
        </p:txBody>
      </p:sp>
      <p:sp>
        <p:nvSpPr>
          <p:cNvPr id="25" name="24 Metin kutusu"/>
          <p:cNvSpPr txBox="1"/>
          <p:nvPr/>
        </p:nvSpPr>
        <p:spPr>
          <a:xfrm>
            <a:off x="5072066" y="4000504"/>
            <a:ext cx="278608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/>
              <a:t>İbadetler</a:t>
            </a:r>
          </a:p>
          <a:p>
            <a:r>
              <a:rPr lang="tr-TR" sz="2400" b="1" dirty="0" smtClean="0"/>
              <a:t>Emir-Yasaklama</a:t>
            </a:r>
          </a:p>
          <a:p>
            <a:r>
              <a:rPr lang="tr-TR" sz="2400" b="1" dirty="0" smtClean="0"/>
              <a:t>Toplumsal Kurallar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4.2. Çok Tanrıcılık (Politeizm)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357298"/>
            <a:ext cx="4929222" cy="5286412"/>
          </a:xfrm>
        </p:spPr>
        <p:txBody>
          <a:bodyPr>
            <a:normAutofit fontScale="92500"/>
          </a:bodyPr>
          <a:lstStyle/>
          <a:p>
            <a:r>
              <a:rPr lang="tr-TR" dirty="0" smtClean="0"/>
              <a:t>Tanrılar veya tanrısal güçlerin birden çok olduğunu kabul eden inanma biçimidir.</a:t>
            </a:r>
          </a:p>
          <a:p>
            <a:r>
              <a:rPr lang="tr-TR" dirty="0" smtClean="0"/>
              <a:t>Yüce tanrı hükmeder, daha aşağıdaki tanrılar da yönetir.</a:t>
            </a:r>
          </a:p>
          <a:p>
            <a:r>
              <a:rPr lang="tr-TR" dirty="0" smtClean="0"/>
              <a:t>Bu inanma biçimi </a:t>
            </a:r>
            <a:r>
              <a:rPr lang="tr-TR" dirty="0" err="1" smtClean="0"/>
              <a:t>Kur’an’da</a:t>
            </a:r>
            <a:r>
              <a:rPr lang="tr-TR" dirty="0" smtClean="0"/>
              <a:t>, Allah’la bir varlığı eşit tutmak (şirk) anlamına geldiğinden haramdır.</a:t>
            </a:r>
          </a:p>
          <a:p>
            <a:endParaRPr lang="tr-TR" dirty="0"/>
          </a:p>
        </p:txBody>
      </p:sp>
      <p:pic>
        <p:nvPicPr>
          <p:cNvPr id="14" name="Picture 2" descr="http://www.maavaishnavi.com/wp-content/uploads/2011/12/Lord-Brahma-Lord-Vishnu-and-Lord-Shiv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77" y="3549344"/>
            <a:ext cx="2357423" cy="3022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4" descr="http://1.bp.blogspot.com/_8KM5040noO8/TIY7iAYsUDI/AAAAAAAAAB8/lWv5SSZS_oo/s1600/DSC_93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64678" y="1500174"/>
            <a:ext cx="3115342" cy="207170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6" descr="http://www.logoi.com/pastimages/img/osiris_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142984"/>
            <a:ext cx="2428860" cy="22397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8" descr="http://www.parkeoloji.com/wp-content/uploads/2007/06/asklepios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4286256"/>
            <a:ext cx="2533423" cy="26432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357158" y="285728"/>
            <a:ext cx="8358246" cy="6143668"/>
          </a:xfrm>
          <a:prstGeom prst="roundRect">
            <a:avLst>
              <a:gd name="adj" fmla="val 19031"/>
            </a:avLst>
          </a:prstGeom>
          <a:solidFill>
            <a:srgbClr val="FFCCFF">
              <a:alpha val="43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dirty="0" err="1" smtClean="0">
                <a:solidFill>
                  <a:schemeClr val="tx1"/>
                </a:solidFill>
              </a:rPr>
              <a:t>Kur’an’da</a:t>
            </a:r>
            <a:r>
              <a:rPr lang="tr-TR" sz="2800" dirty="0" smtClean="0">
                <a:solidFill>
                  <a:schemeClr val="tx1"/>
                </a:solidFill>
              </a:rPr>
              <a:t> </a:t>
            </a:r>
            <a:r>
              <a:rPr lang="tr-TR" sz="2800" b="1" u="sng" dirty="0" smtClean="0">
                <a:solidFill>
                  <a:schemeClr val="tx1"/>
                </a:solidFill>
              </a:rPr>
              <a:t>şirk</a:t>
            </a:r>
            <a:r>
              <a:rPr lang="tr-TR" sz="2800" dirty="0" smtClean="0">
                <a:solidFill>
                  <a:schemeClr val="tx1"/>
                </a:solidFill>
              </a:rPr>
              <a:t> ile ilgili olarak şu ifadeler önemlidir:</a:t>
            </a:r>
          </a:p>
          <a:p>
            <a:endParaRPr lang="tr-TR" sz="2800" dirty="0" smtClean="0">
              <a:solidFill>
                <a:schemeClr val="tx1"/>
              </a:solidFill>
            </a:endParaRPr>
          </a:p>
          <a:p>
            <a:r>
              <a:rPr lang="tr-TR" sz="2800" dirty="0" smtClean="0">
                <a:solidFill>
                  <a:schemeClr val="tx1"/>
                </a:solidFill>
              </a:rPr>
              <a:t>“De ki: O, Allah birdir. </a:t>
            </a:r>
          </a:p>
          <a:p>
            <a:r>
              <a:rPr lang="tr-TR" sz="2800" dirty="0" smtClean="0">
                <a:solidFill>
                  <a:schemeClr val="tx1"/>
                </a:solidFill>
              </a:rPr>
              <a:t>  Allah </a:t>
            </a:r>
            <a:r>
              <a:rPr lang="tr-TR" sz="2800" dirty="0" err="1" smtClean="0">
                <a:solidFill>
                  <a:schemeClr val="tx1"/>
                </a:solidFill>
              </a:rPr>
              <a:t>sameddir</a:t>
            </a:r>
            <a:r>
              <a:rPr lang="tr-TR" sz="2800" dirty="0" smtClean="0">
                <a:solidFill>
                  <a:schemeClr val="tx1"/>
                </a:solidFill>
              </a:rPr>
              <a:t>. (hiçbir şeye muhtaç değildir.)</a:t>
            </a:r>
          </a:p>
          <a:p>
            <a:r>
              <a:rPr lang="tr-TR" sz="2800" dirty="0" smtClean="0">
                <a:solidFill>
                  <a:schemeClr val="tx1"/>
                </a:solidFill>
              </a:rPr>
              <a:t>  O, doğurmamış ve doğmamıştır.</a:t>
            </a:r>
          </a:p>
          <a:p>
            <a:r>
              <a:rPr lang="tr-TR" sz="2800" dirty="0" smtClean="0">
                <a:solidFill>
                  <a:schemeClr val="tx1"/>
                </a:solidFill>
              </a:rPr>
              <a:t>  Onun hiçbir dengi yoktur.”</a:t>
            </a:r>
          </a:p>
          <a:p>
            <a:endParaRPr lang="tr-TR" sz="2800" dirty="0" smtClean="0">
              <a:solidFill>
                <a:schemeClr val="tx1"/>
              </a:solidFill>
            </a:endParaRPr>
          </a:p>
          <a:p>
            <a:r>
              <a:rPr lang="tr-TR" sz="2800" b="1" dirty="0" smtClean="0">
                <a:solidFill>
                  <a:schemeClr val="tx1"/>
                </a:solidFill>
              </a:rPr>
              <a:t>(İhlas </a:t>
            </a:r>
            <a:r>
              <a:rPr lang="tr-TR" sz="2800" b="1" dirty="0" err="1" smtClean="0">
                <a:solidFill>
                  <a:schemeClr val="tx1"/>
                </a:solidFill>
              </a:rPr>
              <a:t>Sûresi</a:t>
            </a:r>
            <a:r>
              <a:rPr lang="tr-TR" sz="2800" b="1" dirty="0" smtClean="0">
                <a:solidFill>
                  <a:schemeClr val="tx1"/>
                </a:solidFill>
              </a:rPr>
              <a:t> 1-4. ayetler)</a:t>
            </a:r>
            <a:endParaRPr lang="tr-TR" sz="2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4.3. Tanrı Tanımazlık (Ateizm)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14282" y="1285860"/>
            <a:ext cx="8643998" cy="5286412"/>
          </a:xfrm>
        </p:spPr>
        <p:txBody>
          <a:bodyPr>
            <a:normAutofit/>
          </a:bodyPr>
          <a:lstStyle/>
          <a:p>
            <a:r>
              <a:rPr lang="tr-TR" dirty="0" smtClean="0"/>
              <a:t>Tanrının veya yaratıcı gücün varlığına inanmamaktır.</a:t>
            </a:r>
          </a:p>
          <a:p>
            <a:r>
              <a:rPr lang="tr-TR" dirty="0" smtClean="0"/>
              <a:t>Ateizm üzerine birleşmiş bir toplum yoktur, bireysel bir düşünce olarak kalmıştır.</a:t>
            </a:r>
          </a:p>
          <a:p>
            <a:r>
              <a:rPr lang="tr-TR" dirty="0" smtClean="0"/>
              <a:t>20. yüzyılın ilk yarısında, daha önce hiç olmadığı kadar yaygınlık kazanmıştır.</a:t>
            </a:r>
          </a:p>
          <a:p>
            <a:r>
              <a:rPr lang="tr-TR" dirty="0" smtClean="0"/>
              <a:t>Karl </a:t>
            </a:r>
            <a:r>
              <a:rPr lang="tr-TR" dirty="0" err="1" smtClean="0"/>
              <a:t>Marx</a:t>
            </a:r>
            <a:r>
              <a:rPr lang="tr-TR" dirty="0" smtClean="0"/>
              <a:t>, </a:t>
            </a:r>
            <a:r>
              <a:rPr lang="tr-TR" dirty="0" err="1" smtClean="0"/>
              <a:t>Feuerbach</a:t>
            </a:r>
            <a:r>
              <a:rPr lang="tr-TR" dirty="0" smtClean="0"/>
              <a:t>, Nietzsche ve Jean Paul </a:t>
            </a:r>
            <a:r>
              <a:rPr lang="tr-TR" dirty="0" err="1" smtClean="0"/>
              <a:t>Sarte</a:t>
            </a:r>
            <a:r>
              <a:rPr lang="tr-TR" dirty="0" smtClean="0"/>
              <a:t> gibi şahıslar ateizmi savunan filozoflara örnektir.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42886" y="357166"/>
            <a:ext cx="8543956" cy="5768997"/>
          </a:xfrm>
        </p:spPr>
        <p:txBody>
          <a:bodyPr>
            <a:normAutofit/>
          </a:bodyPr>
          <a:lstStyle/>
          <a:p>
            <a:r>
              <a:rPr lang="tr-TR" dirty="0" smtClean="0"/>
              <a:t>Tarihi süreç içerisinde Allah inancından sapmak, Satanizm gibi farklı inanma biçimlerini ortaya çıkarmıştır.</a:t>
            </a:r>
          </a:p>
          <a:p>
            <a:r>
              <a:rPr lang="tr-TR" dirty="0" smtClean="0"/>
              <a:t>Şeytan, bir zevk sembolüdür.</a:t>
            </a:r>
          </a:p>
          <a:p>
            <a:r>
              <a:rPr lang="tr-TR" dirty="0" smtClean="0"/>
              <a:t>Satanizmde günah-sevap, iyi-kötü kavramları yoktur. Bu düşünceden hareketle insan istek ve arzularıyla hareket etmeye teşvik edilir.</a:t>
            </a:r>
          </a:p>
          <a:p>
            <a:r>
              <a:rPr lang="tr-TR" dirty="0" smtClean="0"/>
              <a:t>Öğretileri bireysel huzura ve toplumsal düzene zarar verir niteliktedir.</a:t>
            </a:r>
          </a:p>
          <a:p>
            <a:r>
              <a:rPr lang="tr-TR" dirty="0" smtClean="0"/>
              <a:t>Genellikle gençleri hedef alır.</a:t>
            </a:r>
          </a:p>
          <a:p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214282" y="500042"/>
            <a:ext cx="8643998" cy="5857916"/>
          </a:xfrm>
          <a:prstGeom prst="roundRect">
            <a:avLst/>
          </a:prstGeom>
          <a:solidFill>
            <a:srgbClr val="FF0000">
              <a:alpha val="19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400" b="1" dirty="0" smtClean="0">
                <a:solidFill>
                  <a:schemeClr val="tx1"/>
                </a:solidFill>
              </a:rPr>
              <a:t>DÜŞÜNELİM</a:t>
            </a:r>
          </a:p>
          <a:p>
            <a:pPr algn="just"/>
            <a:endParaRPr lang="tr-TR" dirty="0" smtClean="0">
              <a:solidFill>
                <a:schemeClr val="tx1"/>
              </a:solidFill>
            </a:endParaRPr>
          </a:p>
          <a:p>
            <a:pPr algn="just"/>
            <a:r>
              <a:rPr lang="tr-TR" dirty="0" smtClean="0">
                <a:solidFill>
                  <a:schemeClr val="tx1"/>
                </a:solidFill>
              </a:rPr>
              <a:t>Y</a:t>
            </a:r>
            <a:r>
              <a:rPr lang="tr-TR" sz="2000" dirty="0" smtClean="0">
                <a:solidFill>
                  <a:schemeClr val="tx1"/>
                </a:solidFill>
              </a:rPr>
              <a:t>ok diyenlere bir sözüm var: </a:t>
            </a:r>
          </a:p>
          <a:p>
            <a:pPr algn="just"/>
            <a:r>
              <a:rPr lang="tr-TR" sz="2000" dirty="0" smtClean="0">
                <a:solidFill>
                  <a:schemeClr val="tx1"/>
                </a:solidFill>
              </a:rPr>
              <a:t>Siz bana gerçekten yok olan bir şeyi gösterebilir misiniz ki “yok”u ispat edebilesiniz? </a:t>
            </a:r>
          </a:p>
          <a:p>
            <a:pPr algn="just"/>
            <a:r>
              <a:rPr lang="tr-TR" sz="2000" dirty="0" smtClean="0">
                <a:solidFill>
                  <a:schemeClr val="tx1"/>
                </a:solidFill>
              </a:rPr>
              <a:t>Gösterebilecek olsanız, zaten o şey yok değil, var olur. </a:t>
            </a:r>
          </a:p>
          <a:p>
            <a:pPr algn="just"/>
            <a:r>
              <a:rPr lang="tr-TR" sz="2000" dirty="0" smtClean="0">
                <a:solidFill>
                  <a:schemeClr val="tx1"/>
                </a:solidFill>
              </a:rPr>
              <a:t>Gösteremeyince de yok demeye imkanınız kalmaz! Allah’a yok demeniz ayrıca ispat ediyor ki:</a:t>
            </a:r>
          </a:p>
          <a:p>
            <a:pPr algn="just"/>
            <a:r>
              <a:rPr lang="tr-TR" sz="2000" dirty="0" smtClean="0">
                <a:solidFill>
                  <a:schemeClr val="tx1"/>
                </a:solidFill>
              </a:rPr>
              <a:t> O, varın ta kendisi, </a:t>
            </a:r>
            <a:r>
              <a:rPr lang="tr-TR" sz="2000" dirty="0" err="1" smtClean="0">
                <a:solidFill>
                  <a:schemeClr val="tx1"/>
                </a:solidFill>
              </a:rPr>
              <a:t>yokun</a:t>
            </a:r>
            <a:r>
              <a:rPr lang="tr-TR" sz="2000" dirty="0" smtClean="0">
                <a:solidFill>
                  <a:schemeClr val="tx1"/>
                </a:solidFill>
              </a:rPr>
              <a:t> da yaratıcısı…</a:t>
            </a:r>
          </a:p>
          <a:p>
            <a:pPr algn="ctr"/>
            <a:endParaRPr lang="tr-TR" dirty="0" smtClean="0">
              <a:solidFill>
                <a:schemeClr val="tx1"/>
              </a:solidFill>
            </a:endParaRPr>
          </a:p>
          <a:p>
            <a:pPr algn="r"/>
            <a:r>
              <a:rPr lang="tr-TR" b="1" dirty="0" smtClean="0">
                <a:solidFill>
                  <a:schemeClr val="tx1"/>
                </a:solidFill>
              </a:rPr>
              <a:t>N. Fazıl KISAKÜREK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000232" y="1071546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428596" y="928670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Harlow Solid Italic" pitchFamily="82" charset="0"/>
              </a:rPr>
              <a:t>?</a:t>
            </a:r>
            <a:endParaRPr lang="tr-TR" sz="6600" dirty="0">
              <a:latin typeface="Harlow Solid Italic" pitchFamily="8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000364" y="857232"/>
            <a:ext cx="642942" cy="114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Cooper Black" pitchFamily="18" charset="0"/>
              </a:rPr>
              <a:t>?</a:t>
            </a:r>
            <a:endParaRPr lang="tr-TR" sz="6600" dirty="0">
              <a:latin typeface="Cooper Black" pitchFamily="18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7572396" y="1643050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4572000" y="1285860"/>
            <a:ext cx="7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Jokerman" pitchFamily="82" charset="0"/>
              </a:rPr>
              <a:t>?</a:t>
            </a:r>
            <a:endParaRPr lang="tr-TR" sz="7200" dirty="0">
              <a:latin typeface="Jokerman" pitchFamily="8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5429256" y="642918"/>
            <a:ext cx="714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Bodoni MT Black" pitchFamily="18" charset="0"/>
              </a:rPr>
              <a:t>?</a:t>
            </a:r>
            <a:endParaRPr lang="tr-TR" sz="6000" dirty="0">
              <a:latin typeface="Bodoni MT Black" pitchFamily="18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6572264" y="642918"/>
            <a:ext cx="928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Freestyle Script" pitchFamily="66" charset="0"/>
              </a:rPr>
              <a:t>?</a:t>
            </a:r>
            <a:endParaRPr lang="tr-TR" sz="7200" b="1" dirty="0">
              <a:latin typeface="Freestyle Script" pitchFamily="66" charset="0"/>
            </a:endParaRPr>
          </a:p>
        </p:txBody>
      </p:sp>
      <p:sp>
        <p:nvSpPr>
          <p:cNvPr id="12" name="11 Metin kutusu"/>
          <p:cNvSpPr txBox="1"/>
          <p:nvPr/>
        </p:nvSpPr>
        <p:spPr>
          <a:xfrm>
            <a:off x="2571736" y="5429264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13" name="12 Metin kutusu"/>
          <p:cNvSpPr txBox="1"/>
          <p:nvPr/>
        </p:nvSpPr>
        <p:spPr>
          <a:xfrm>
            <a:off x="5786446" y="5072074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Jokerman" pitchFamily="82" charset="0"/>
              </a:rPr>
              <a:t>?</a:t>
            </a:r>
            <a:endParaRPr lang="tr-TR" sz="6000" dirty="0">
              <a:latin typeface="Jokerman" pitchFamily="82" charset="0"/>
            </a:endParaRPr>
          </a:p>
        </p:txBody>
      </p:sp>
      <p:sp>
        <p:nvSpPr>
          <p:cNvPr id="14" name="13 Metin kutusu"/>
          <p:cNvSpPr txBox="1"/>
          <p:nvPr/>
        </p:nvSpPr>
        <p:spPr>
          <a:xfrm>
            <a:off x="3786182" y="4857760"/>
            <a:ext cx="428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latin typeface="Algerian" pitchFamily="82" charset="0"/>
              </a:rPr>
              <a:t>?</a:t>
            </a:r>
            <a:endParaRPr lang="tr-TR" sz="5400" dirty="0">
              <a:latin typeface="Algerian" pitchFamily="82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4857752" y="5214950"/>
            <a:ext cx="57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7143768" y="4964210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Magneto" pitchFamily="82" charset="0"/>
              </a:rPr>
              <a:t>?</a:t>
            </a:r>
            <a:endParaRPr lang="tr-TR" sz="6600" dirty="0">
              <a:latin typeface="Magneto" pitchFamily="8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428596" y="4464144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Ravie" pitchFamily="82" charset="0"/>
              </a:rPr>
              <a:t>?</a:t>
            </a:r>
            <a:endParaRPr lang="tr-TR" sz="6600" dirty="0">
              <a:latin typeface="Ravie" pitchFamily="82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1357290" y="5000636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Curlz MT" pitchFamily="82" charset="0"/>
              </a:rPr>
              <a:t>?</a:t>
            </a:r>
            <a:endParaRPr lang="tr-TR" sz="7200" b="1" dirty="0">
              <a:latin typeface="Curlz MT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Yuvarlatılmış Dikdörtgen"/>
          <p:cNvSpPr/>
          <p:nvPr/>
        </p:nvSpPr>
        <p:spPr>
          <a:xfrm>
            <a:off x="285720" y="571480"/>
            <a:ext cx="8572560" cy="5857916"/>
          </a:xfrm>
          <a:prstGeom prst="roundRect">
            <a:avLst/>
          </a:prstGeom>
          <a:solidFill>
            <a:schemeClr val="accent4">
              <a:lumMod val="40000"/>
              <a:lumOff val="60000"/>
              <a:alpha val="7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tr-TR" sz="2400" b="1" dirty="0" smtClean="0">
                <a:solidFill>
                  <a:schemeClr val="tx1"/>
                </a:solidFill>
              </a:rPr>
              <a:t>DÜŞÜNELİM</a:t>
            </a:r>
          </a:p>
          <a:p>
            <a:pPr algn="just"/>
            <a:endParaRPr lang="tr-TR" dirty="0" smtClean="0">
              <a:solidFill>
                <a:schemeClr val="tx1"/>
              </a:solidFill>
            </a:endParaRPr>
          </a:p>
          <a:p>
            <a:pPr algn="just"/>
            <a:r>
              <a:rPr lang="tr-TR" sz="2000" dirty="0" smtClean="0">
                <a:solidFill>
                  <a:schemeClr val="tx1"/>
                </a:solidFill>
              </a:rPr>
              <a:t>Allah, kendisini kabul ettirmek için insana yeter derecede bilgi imkânı vermiştir; fakat gizli bir varlığın (hele Allah’ın) yokluğunu ispat etmek için her şeyi bilmek lazımdır. Hiç kimse bu külli bilgiye sahip olduğunu iddia edemez. Allah’a inanmak değil, inanmamak insanın boyunu aşar.</a:t>
            </a:r>
          </a:p>
          <a:p>
            <a:pPr algn="ctr"/>
            <a:endParaRPr lang="tr-TR" dirty="0" smtClean="0">
              <a:solidFill>
                <a:schemeClr val="tx1"/>
              </a:solidFill>
            </a:endParaRPr>
          </a:p>
          <a:p>
            <a:pPr algn="r"/>
            <a:r>
              <a:rPr lang="tr-TR" b="1" dirty="0" smtClean="0">
                <a:solidFill>
                  <a:schemeClr val="tx1"/>
                </a:solidFill>
              </a:rPr>
              <a:t>Peyami SAFA</a:t>
            </a:r>
          </a:p>
          <a:p>
            <a:pPr algn="r"/>
            <a:r>
              <a:rPr lang="tr-TR" dirty="0" smtClean="0">
                <a:solidFill>
                  <a:schemeClr val="tx1"/>
                </a:solidFill>
              </a:rPr>
              <a:t>(Ali Ünlü, Vecizeler, Parolalar, Öğütler s. 24)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2571736" y="5429264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6" name="5 Metin kutusu"/>
          <p:cNvSpPr txBox="1"/>
          <p:nvPr/>
        </p:nvSpPr>
        <p:spPr>
          <a:xfrm>
            <a:off x="5786446" y="5072074"/>
            <a:ext cx="7858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Jokerman" pitchFamily="82" charset="0"/>
              </a:rPr>
              <a:t>?</a:t>
            </a:r>
            <a:endParaRPr lang="tr-TR" sz="6000" dirty="0">
              <a:latin typeface="Jokerman" pitchFamily="82" charset="0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3786182" y="4857760"/>
            <a:ext cx="4286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dirty="0" smtClean="0">
                <a:latin typeface="Algerian" pitchFamily="82" charset="0"/>
              </a:rPr>
              <a:t>?</a:t>
            </a:r>
            <a:endParaRPr lang="tr-TR" sz="5400" dirty="0">
              <a:latin typeface="Algerian" pitchFamily="82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2000232" y="1071546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9" name="8 Metin kutusu"/>
          <p:cNvSpPr txBox="1"/>
          <p:nvPr/>
        </p:nvSpPr>
        <p:spPr>
          <a:xfrm>
            <a:off x="428596" y="928670"/>
            <a:ext cx="6429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Harlow Solid Italic" pitchFamily="82" charset="0"/>
              </a:rPr>
              <a:t>?</a:t>
            </a:r>
            <a:endParaRPr lang="tr-TR" sz="6600" dirty="0">
              <a:latin typeface="Harlow Solid Italic" pitchFamily="82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000364" y="857232"/>
            <a:ext cx="642942" cy="11430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Cooper Black" pitchFamily="18" charset="0"/>
              </a:rPr>
              <a:t>?</a:t>
            </a:r>
            <a:endParaRPr lang="tr-TR" sz="6600" dirty="0">
              <a:latin typeface="Cooper Black" pitchFamily="18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4857752" y="5214950"/>
            <a:ext cx="5715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7143768" y="4857760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Magneto" pitchFamily="82" charset="0"/>
              </a:rPr>
              <a:t>?</a:t>
            </a:r>
            <a:endParaRPr lang="tr-TR" sz="6600" dirty="0">
              <a:latin typeface="Magneto" pitchFamily="82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7572396" y="1643050"/>
            <a:ext cx="714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/>
              <a:t>?</a:t>
            </a:r>
            <a:endParaRPr lang="tr-TR" sz="4400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428596" y="4214818"/>
            <a:ext cx="8572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600" dirty="0" smtClean="0">
                <a:latin typeface="Ravie" pitchFamily="82" charset="0"/>
              </a:rPr>
              <a:t>?</a:t>
            </a:r>
            <a:endParaRPr lang="tr-TR" sz="6600" dirty="0">
              <a:latin typeface="Ravie" pitchFamily="82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1357290" y="5000636"/>
            <a:ext cx="571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Curlz MT" pitchFamily="82" charset="0"/>
              </a:rPr>
              <a:t>?</a:t>
            </a:r>
            <a:endParaRPr lang="tr-TR" sz="7200" b="1" dirty="0">
              <a:latin typeface="Curlz MT" pitchFamily="82" charset="0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4572000" y="1285860"/>
            <a:ext cx="785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dirty="0" smtClean="0">
                <a:latin typeface="Jokerman" pitchFamily="82" charset="0"/>
              </a:rPr>
              <a:t>?</a:t>
            </a:r>
            <a:endParaRPr lang="tr-TR" sz="7200" dirty="0">
              <a:latin typeface="Jokerman" pitchFamily="82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5429256" y="642918"/>
            <a:ext cx="7143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6000" dirty="0" smtClean="0">
                <a:latin typeface="Bodoni MT Black" pitchFamily="18" charset="0"/>
              </a:rPr>
              <a:t>?</a:t>
            </a:r>
            <a:endParaRPr lang="tr-TR" sz="6000" dirty="0">
              <a:latin typeface="Bodoni MT Black" pitchFamily="18" charset="0"/>
            </a:endParaRPr>
          </a:p>
        </p:txBody>
      </p:sp>
      <p:sp>
        <p:nvSpPr>
          <p:cNvPr id="18" name="17 Metin kutusu"/>
          <p:cNvSpPr txBox="1"/>
          <p:nvPr/>
        </p:nvSpPr>
        <p:spPr>
          <a:xfrm>
            <a:off x="6572264" y="642918"/>
            <a:ext cx="9286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7200" b="1" dirty="0" smtClean="0">
                <a:latin typeface="Freestyle Script" pitchFamily="66" charset="0"/>
              </a:rPr>
              <a:t>?</a:t>
            </a:r>
            <a:endParaRPr lang="tr-TR" sz="7200" b="1" dirty="0">
              <a:latin typeface="Freestyle Script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jiyan.org/wp-content/uploads/2014/09/islam-ilim-resi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14348" y="357166"/>
            <a:ext cx="7772400" cy="1470025"/>
          </a:xfrm>
        </p:spPr>
        <p:txBody>
          <a:bodyPr/>
          <a:lstStyle/>
          <a:p>
            <a:r>
              <a:rPr lang="tr-TR" dirty="0" smtClean="0">
                <a:latin typeface="Jokerman" pitchFamily="82" charset="0"/>
              </a:rPr>
              <a:t>INSAN VE DIN</a:t>
            </a:r>
            <a:endParaRPr lang="tr-TR" dirty="0">
              <a:latin typeface="Jokerman" pitchFamily="82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743200" y="5605490"/>
            <a:ext cx="6400800" cy="1252534"/>
          </a:xfrm>
        </p:spPr>
        <p:txBody>
          <a:bodyPr/>
          <a:lstStyle/>
          <a:p>
            <a:pPr algn="r"/>
            <a:r>
              <a:rPr lang="tr-TR" dirty="0" smtClean="0">
                <a:solidFill>
                  <a:schemeClr val="bg1"/>
                </a:solidFill>
              </a:rPr>
              <a:t>9. SINIF 1. ÜNİTE</a:t>
            </a:r>
          </a:p>
          <a:p>
            <a:pPr algn="r"/>
            <a:r>
              <a:rPr lang="tr-TR" dirty="0" smtClean="0">
                <a:solidFill>
                  <a:schemeClr val="bg1"/>
                </a:solidFill>
              </a:rPr>
              <a:t>ÖĞRENME ALANI: İNANÇ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5" name="4 Oval"/>
          <p:cNvSpPr/>
          <p:nvPr/>
        </p:nvSpPr>
        <p:spPr>
          <a:xfrm>
            <a:off x="2643174" y="571480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5 Oval"/>
          <p:cNvSpPr/>
          <p:nvPr/>
        </p:nvSpPr>
        <p:spPr>
          <a:xfrm>
            <a:off x="6000760" y="571480"/>
            <a:ext cx="142876" cy="142876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1. İnsanın Evrendeki Konumu</a:t>
            </a:r>
            <a:endParaRPr lang="tr-TR" b="1" dirty="0"/>
          </a:p>
        </p:txBody>
      </p:sp>
      <p:sp>
        <p:nvSpPr>
          <p:cNvPr id="4" name="3 Oval"/>
          <p:cNvSpPr/>
          <p:nvPr/>
        </p:nvSpPr>
        <p:spPr>
          <a:xfrm>
            <a:off x="928662" y="1214422"/>
            <a:ext cx="1928826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İNSAN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14282" y="2800352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AKIL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2500298" y="2786058"/>
            <a:ext cx="914400" cy="914400"/>
          </a:xfrm>
          <a:prstGeom prst="roundRect">
            <a:avLst/>
          </a:prstGeom>
          <a:solidFill>
            <a:srgbClr val="FF0000">
              <a:alpha val="54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İRADE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Oval"/>
          <p:cNvSpPr/>
          <p:nvPr/>
        </p:nvSpPr>
        <p:spPr>
          <a:xfrm>
            <a:off x="1500166" y="3000372"/>
            <a:ext cx="642942" cy="571504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ve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Sağ Ayraç"/>
          <p:cNvSpPr/>
          <p:nvPr/>
        </p:nvSpPr>
        <p:spPr>
          <a:xfrm rot="5400000">
            <a:off x="1714480" y="2928934"/>
            <a:ext cx="642942" cy="2500330"/>
          </a:xfrm>
          <a:prstGeom prst="rightBrace">
            <a:avLst>
              <a:gd name="adj1" fmla="val 23823"/>
              <a:gd name="adj2" fmla="val 50000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8 Yuvarlatılmış Dikdörtgen"/>
          <p:cNvSpPr/>
          <p:nvPr/>
        </p:nvSpPr>
        <p:spPr>
          <a:xfrm>
            <a:off x="428596" y="4714884"/>
            <a:ext cx="3143272" cy="928694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sahibidir.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5286380" y="3429000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flipV="1">
            <a:off x="5286380" y="3143248"/>
            <a:ext cx="357190" cy="14287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18 Yuvarlatılmış Dikdörtgen"/>
          <p:cNvSpPr/>
          <p:nvPr/>
        </p:nvSpPr>
        <p:spPr>
          <a:xfrm>
            <a:off x="5715008" y="2571744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SORUMLU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0" name="19 Yuvarlatılmış Dikdörtgen"/>
          <p:cNvSpPr/>
          <p:nvPr/>
        </p:nvSpPr>
        <p:spPr>
          <a:xfrm>
            <a:off x="5715008" y="3571876"/>
            <a:ext cx="1571636" cy="642942"/>
          </a:xfrm>
          <a:prstGeom prst="roundRect">
            <a:avLst/>
          </a:prstGeom>
          <a:solidFill>
            <a:srgbClr val="FF9999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ÜSTÜN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1" name="20 Oval"/>
          <p:cNvSpPr/>
          <p:nvPr/>
        </p:nvSpPr>
        <p:spPr>
          <a:xfrm>
            <a:off x="4000496" y="2786058"/>
            <a:ext cx="1214446" cy="1143008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err="1" smtClean="0">
                <a:solidFill>
                  <a:schemeClr val="tx1"/>
                </a:solidFill>
              </a:rPr>
              <a:t>İNSAN</a:t>
            </a:r>
            <a:r>
              <a:rPr lang="tr-TR" dirty="0" err="1" smtClean="0">
                <a:solidFill>
                  <a:schemeClr val="tx1"/>
                </a:solidFill>
              </a:rPr>
              <a:t>ı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22" name="21 Sağ Ayraç"/>
          <p:cNvSpPr/>
          <p:nvPr/>
        </p:nvSpPr>
        <p:spPr>
          <a:xfrm>
            <a:off x="3357554" y="2357430"/>
            <a:ext cx="571504" cy="1928826"/>
          </a:xfrm>
          <a:prstGeom prst="rightBrace">
            <a:avLst>
              <a:gd name="adj1" fmla="val 24174"/>
              <a:gd name="adj2" fmla="val 49061"/>
            </a:avLst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" name="22 Düz Ok Bağlayıcısı"/>
          <p:cNvCxnSpPr/>
          <p:nvPr/>
        </p:nvCxnSpPr>
        <p:spPr>
          <a:xfrm rot="10800000" flipV="1">
            <a:off x="714349" y="2214554"/>
            <a:ext cx="571504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23 Düz Ok Bağlayıcısı"/>
          <p:cNvCxnSpPr/>
          <p:nvPr/>
        </p:nvCxnSpPr>
        <p:spPr>
          <a:xfrm>
            <a:off x="2500299" y="2214554"/>
            <a:ext cx="500066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37 Oval"/>
          <p:cNvSpPr/>
          <p:nvPr/>
        </p:nvSpPr>
        <p:spPr>
          <a:xfrm>
            <a:off x="7786710" y="2928934"/>
            <a:ext cx="1214414" cy="1071570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bir </a:t>
            </a:r>
            <a:r>
              <a:rPr lang="tr-TR" b="1" dirty="0" smtClean="0">
                <a:solidFill>
                  <a:schemeClr val="tx1"/>
                </a:solidFill>
              </a:rPr>
              <a:t>varlık</a:t>
            </a:r>
            <a:r>
              <a:rPr lang="tr-TR" dirty="0" smtClean="0">
                <a:solidFill>
                  <a:schemeClr val="tx1"/>
                </a:solidFill>
              </a:rPr>
              <a:t> yapar.</a:t>
            </a:r>
            <a:endParaRPr lang="tr-TR" dirty="0">
              <a:solidFill>
                <a:schemeClr val="tx1"/>
              </a:solidFill>
            </a:endParaRPr>
          </a:p>
        </p:txBody>
      </p:sp>
      <p:cxnSp>
        <p:nvCxnSpPr>
          <p:cNvPr id="39" name="38 Düz Ok Bağlayıcısı"/>
          <p:cNvCxnSpPr/>
          <p:nvPr/>
        </p:nvCxnSpPr>
        <p:spPr>
          <a:xfrm flipV="1">
            <a:off x="7358082" y="3500438"/>
            <a:ext cx="357190" cy="285752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Düz Ok Bağlayıcısı"/>
          <p:cNvCxnSpPr/>
          <p:nvPr/>
        </p:nvCxnSpPr>
        <p:spPr>
          <a:xfrm>
            <a:off x="7358082" y="3143248"/>
            <a:ext cx="357190" cy="21431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9" grpId="0" animBg="1"/>
      <p:bldP spid="20" grpId="0" animBg="1"/>
      <p:bldP spid="21" grpId="0" animBg="1"/>
      <p:bldP spid="22" grpId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Akıl ve İrade sayesinde insan;</a:t>
            </a:r>
            <a:endParaRPr lang="tr-TR" dirty="0"/>
          </a:p>
        </p:txBody>
      </p:sp>
      <p:pic>
        <p:nvPicPr>
          <p:cNvPr id="13314" name="Picture 2" descr="http://www.bugunbugece.com/images/d.images/event/image/375x250/5796_12saticiprofili_1394009371.jpg"/>
          <p:cNvPicPr>
            <a:picLocks noChangeAspect="1" noChangeArrowheads="1"/>
          </p:cNvPicPr>
          <p:nvPr/>
        </p:nvPicPr>
        <p:blipFill>
          <a:blip r:embed="rId2"/>
          <a:srcRect l="11999" r="12000"/>
          <a:stretch>
            <a:fillRect/>
          </a:stretch>
        </p:blipFill>
        <p:spPr bwMode="auto">
          <a:xfrm>
            <a:off x="-32" y="1928802"/>
            <a:ext cx="3714744" cy="3258524"/>
          </a:xfrm>
          <a:prstGeom prst="rect">
            <a:avLst/>
          </a:prstGeom>
          <a:noFill/>
        </p:spPr>
      </p:pic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643306" y="1857364"/>
            <a:ext cx="5357850" cy="4286280"/>
          </a:xfrm>
        </p:spPr>
        <p:txBody>
          <a:bodyPr>
            <a:normAutofit/>
          </a:bodyPr>
          <a:lstStyle/>
          <a:p>
            <a:r>
              <a:rPr lang="tr-TR" dirty="0" smtClean="0"/>
              <a:t>Bilinçli davranışlar sergiler.</a:t>
            </a:r>
          </a:p>
          <a:p>
            <a:r>
              <a:rPr lang="tr-TR" dirty="0" smtClean="0"/>
              <a:t>İyi ile kötüyü birbirinden ayırır.</a:t>
            </a:r>
          </a:p>
          <a:p>
            <a:r>
              <a:rPr lang="tr-TR" dirty="0" smtClean="0"/>
              <a:t>Yaptıklarından sorumludur.</a:t>
            </a:r>
          </a:p>
          <a:p>
            <a:r>
              <a:rPr lang="tr-TR" dirty="0" smtClean="0"/>
              <a:t>İsteklerine yön verir.</a:t>
            </a:r>
          </a:p>
          <a:p>
            <a:r>
              <a:rPr lang="tr-TR" dirty="0" smtClean="0"/>
              <a:t>Kültür ve medeniyet kurar.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İnsanın Doğası ve Din</a:t>
            </a:r>
            <a:endParaRPr lang="tr-TR" dirty="0"/>
          </a:p>
        </p:txBody>
      </p:sp>
      <p:sp>
        <p:nvSpPr>
          <p:cNvPr id="6" name="5 Dikdörtgen"/>
          <p:cNvSpPr/>
          <p:nvPr/>
        </p:nvSpPr>
        <p:spPr>
          <a:xfrm>
            <a:off x="928662" y="1643050"/>
            <a:ext cx="7000924" cy="17859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dirty="0" smtClean="0">
                <a:solidFill>
                  <a:schemeClr val="tx1"/>
                </a:solidFill>
              </a:rPr>
              <a:t>Yüce </a:t>
            </a:r>
            <a:r>
              <a:rPr lang="tr-TR" sz="2000" dirty="0" err="1" smtClean="0">
                <a:solidFill>
                  <a:schemeClr val="tx1"/>
                </a:solidFill>
              </a:rPr>
              <a:t>Yaratıcı’nın</a:t>
            </a:r>
            <a:r>
              <a:rPr lang="tr-TR" sz="2000" dirty="0" smtClean="0">
                <a:solidFill>
                  <a:schemeClr val="tx1"/>
                </a:solidFill>
              </a:rPr>
              <a:t> insanın doğasına yerleştirdiği ve kendisi ile ilişki kurmasını sağlayacak olan asil bir duyguya “</a:t>
            </a:r>
            <a:r>
              <a:rPr lang="tr-TR" sz="2000" b="1" dirty="0" smtClean="0">
                <a:solidFill>
                  <a:schemeClr val="tx1"/>
                </a:solidFill>
              </a:rPr>
              <a:t>fıtrat</a:t>
            </a:r>
            <a:r>
              <a:rPr lang="tr-TR" sz="2000" dirty="0" smtClean="0">
                <a:solidFill>
                  <a:schemeClr val="tx1"/>
                </a:solidFill>
              </a:rPr>
              <a:t>” denir.</a:t>
            </a:r>
            <a:endParaRPr lang="tr-TR" sz="2000" dirty="0">
              <a:solidFill>
                <a:schemeClr val="tx1"/>
              </a:solidFill>
            </a:endParaRPr>
          </a:p>
        </p:txBody>
      </p:sp>
      <p:pic>
        <p:nvPicPr>
          <p:cNvPr id="12290" name="Picture 2" descr="http://www.cowism.com/uploads/5/3/6/3/5363764/7432013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3478339"/>
            <a:ext cx="6643734" cy="32614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00052" y="285728"/>
            <a:ext cx="8229600" cy="368280"/>
          </a:xfrm>
        </p:spPr>
        <p:txBody>
          <a:bodyPr>
            <a:normAutofit fontScale="90000"/>
          </a:bodyPr>
          <a:lstStyle/>
          <a:p>
            <a:pPr algn="l"/>
            <a:r>
              <a:rPr lang="tr-TR" b="1" dirty="0" smtClean="0">
                <a:latin typeface="Comic Sans MS" pitchFamily="66" charset="0"/>
              </a:rPr>
              <a:t>DİN…</a:t>
            </a:r>
            <a:endParaRPr lang="tr-TR" b="1" dirty="0">
              <a:latin typeface="Comic Sans MS" pitchFamily="66" charset="0"/>
            </a:endParaRPr>
          </a:p>
        </p:txBody>
      </p:sp>
      <p:sp>
        <p:nvSpPr>
          <p:cNvPr id="4" name="3 Oval"/>
          <p:cNvSpPr/>
          <p:nvPr/>
        </p:nvSpPr>
        <p:spPr>
          <a:xfrm>
            <a:off x="3786182" y="2357430"/>
            <a:ext cx="1071570" cy="1000132"/>
          </a:xfrm>
          <a:prstGeom prst="ellipse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BİREY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5" name="4 Yukarı Ok"/>
          <p:cNvSpPr/>
          <p:nvPr/>
        </p:nvSpPr>
        <p:spPr>
          <a:xfrm>
            <a:off x="3643306" y="71414"/>
            <a:ext cx="1214445" cy="1571636"/>
          </a:xfrm>
          <a:prstGeom prst="upArrow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ALLAH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karı Ok"/>
          <p:cNvSpPr/>
          <p:nvPr/>
        </p:nvSpPr>
        <p:spPr>
          <a:xfrm rot="5400000">
            <a:off x="5965042" y="2035958"/>
            <a:ext cx="1143006" cy="1643074"/>
          </a:xfrm>
          <a:prstGeom prst="upArrow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BİREY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karı Ok"/>
          <p:cNvSpPr/>
          <p:nvPr/>
        </p:nvSpPr>
        <p:spPr>
          <a:xfrm rot="16200000">
            <a:off x="1464446" y="2035954"/>
            <a:ext cx="1143003" cy="1643081"/>
          </a:xfrm>
          <a:prstGeom prst="upArrow">
            <a:avLst/>
          </a:prstGeom>
          <a:solidFill>
            <a:srgbClr val="CCCCFF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TOPLUM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Yukarı Ok"/>
          <p:cNvSpPr/>
          <p:nvPr/>
        </p:nvSpPr>
        <p:spPr>
          <a:xfrm rot="10800000">
            <a:off x="3714745" y="4071942"/>
            <a:ext cx="1214445" cy="1571636"/>
          </a:xfrm>
          <a:prstGeom prst="upArrow">
            <a:avLst/>
          </a:prstGeom>
          <a:solidFill>
            <a:srgbClr val="FF9966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AHİRET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14" name="13 Düz Bağlayıcı"/>
          <p:cNvCxnSpPr/>
          <p:nvPr/>
        </p:nvCxnSpPr>
        <p:spPr>
          <a:xfrm rot="5400000">
            <a:off x="3963586" y="2035562"/>
            <a:ext cx="643736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8 Metin kutusu"/>
          <p:cNvSpPr txBox="1"/>
          <p:nvPr/>
        </p:nvSpPr>
        <p:spPr>
          <a:xfrm>
            <a:off x="4071934" y="1857364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cxnSp>
        <p:nvCxnSpPr>
          <p:cNvPr id="17" name="16 Düz Bağlayıcı"/>
          <p:cNvCxnSpPr/>
          <p:nvPr/>
        </p:nvCxnSpPr>
        <p:spPr>
          <a:xfrm rot="5400000">
            <a:off x="4035421" y="3678239"/>
            <a:ext cx="642942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Metin kutusu"/>
          <p:cNvSpPr txBox="1"/>
          <p:nvPr/>
        </p:nvSpPr>
        <p:spPr>
          <a:xfrm>
            <a:off x="4143372" y="3500438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cxnSp>
        <p:nvCxnSpPr>
          <p:cNvPr id="20" name="19 Düz Bağlayıcı"/>
          <p:cNvCxnSpPr/>
          <p:nvPr/>
        </p:nvCxnSpPr>
        <p:spPr>
          <a:xfrm rot="10800000">
            <a:off x="4929190" y="2857496"/>
            <a:ext cx="785818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20 Düz Bağlayıcı"/>
          <p:cNvCxnSpPr/>
          <p:nvPr/>
        </p:nvCxnSpPr>
        <p:spPr>
          <a:xfrm rot="10800000">
            <a:off x="2928925" y="2857496"/>
            <a:ext cx="785819" cy="158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Metin kutusu"/>
          <p:cNvSpPr txBox="1"/>
          <p:nvPr/>
        </p:nvSpPr>
        <p:spPr>
          <a:xfrm>
            <a:off x="3071802" y="2643182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sp>
        <p:nvSpPr>
          <p:cNvPr id="12" name="11 Metin kutusu"/>
          <p:cNvSpPr txBox="1"/>
          <p:nvPr/>
        </p:nvSpPr>
        <p:spPr>
          <a:xfrm>
            <a:off x="5072066" y="2643182"/>
            <a:ext cx="500066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b="1" dirty="0" smtClean="0"/>
              <a:t>ile</a:t>
            </a:r>
            <a:endParaRPr lang="tr-TR" b="1" dirty="0"/>
          </a:p>
        </p:txBody>
      </p:sp>
      <p:sp>
        <p:nvSpPr>
          <p:cNvPr id="27" name="26 Sağ Ayraç"/>
          <p:cNvSpPr/>
          <p:nvPr/>
        </p:nvSpPr>
        <p:spPr>
          <a:xfrm rot="5400000">
            <a:off x="4054074" y="3303984"/>
            <a:ext cx="607223" cy="4714908"/>
          </a:xfrm>
          <a:prstGeom prst="rightBrace">
            <a:avLst>
              <a:gd name="adj1" fmla="val 35170"/>
              <a:gd name="adj2" fmla="val 5000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27 Yuvarlatılmış Dikdörtgen"/>
          <p:cNvSpPr/>
          <p:nvPr/>
        </p:nvSpPr>
        <p:spPr>
          <a:xfrm>
            <a:off x="2000232" y="6072206"/>
            <a:ext cx="4786346" cy="642942"/>
          </a:xfrm>
          <a:prstGeom prst="roundRect">
            <a:avLst/>
          </a:prstGeom>
          <a:solidFill>
            <a:srgbClr val="FFFF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İLİŞKİSİNİ DÜZENLER.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9" name="28 Dikdörtgen"/>
          <p:cNvSpPr/>
          <p:nvPr/>
        </p:nvSpPr>
        <p:spPr>
          <a:xfrm>
            <a:off x="4857752" y="785794"/>
            <a:ext cx="2000264" cy="2857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İnanç (İman)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0" name="29 Dikdörtgen"/>
          <p:cNvSpPr/>
          <p:nvPr/>
        </p:nvSpPr>
        <p:spPr>
          <a:xfrm>
            <a:off x="4857752" y="1142984"/>
            <a:ext cx="2000264" cy="28575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İbadet (Amel)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1" name="30 Dikdörtgen"/>
          <p:cNvSpPr/>
          <p:nvPr/>
        </p:nvSpPr>
        <p:spPr>
          <a:xfrm>
            <a:off x="5572132" y="3571876"/>
            <a:ext cx="2000264" cy="285752"/>
          </a:xfrm>
          <a:prstGeom prst="rect">
            <a:avLst/>
          </a:prstGeom>
          <a:solidFill>
            <a:schemeClr val="accent1">
              <a:lumMod val="5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Eş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2" name="31 Dikdörtgen"/>
          <p:cNvSpPr/>
          <p:nvPr/>
        </p:nvSpPr>
        <p:spPr>
          <a:xfrm>
            <a:off x="5572132" y="3929066"/>
            <a:ext cx="2000264" cy="28575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Anne-Baba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3" name="32 Dikdörtgen"/>
          <p:cNvSpPr/>
          <p:nvPr/>
        </p:nvSpPr>
        <p:spPr>
          <a:xfrm>
            <a:off x="1714480" y="4071942"/>
            <a:ext cx="2000264" cy="28575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Cennet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4" name="33 Dikdörtgen"/>
          <p:cNvSpPr/>
          <p:nvPr/>
        </p:nvSpPr>
        <p:spPr>
          <a:xfrm>
            <a:off x="1714480" y="4429132"/>
            <a:ext cx="2000264" cy="28575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Cehennem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5" name="34 Dikdörtgen"/>
          <p:cNvSpPr/>
          <p:nvPr/>
        </p:nvSpPr>
        <p:spPr>
          <a:xfrm>
            <a:off x="1000100" y="1928802"/>
            <a:ext cx="2000264" cy="285752"/>
          </a:xfrm>
          <a:prstGeom prst="rect">
            <a:avLst/>
          </a:prstGeom>
          <a:solidFill>
            <a:schemeClr val="accent4">
              <a:lumMod val="75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bg1"/>
                </a:solidFill>
              </a:rPr>
              <a:t>Yaşanılan Çevre</a:t>
            </a:r>
            <a:endParaRPr lang="tr-TR" dirty="0">
              <a:solidFill>
                <a:schemeClr val="bg1"/>
              </a:solidFill>
            </a:endParaRPr>
          </a:p>
        </p:txBody>
      </p:sp>
      <p:sp>
        <p:nvSpPr>
          <p:cNvPr id="36" name="35 Dikdörtgen"/>
          <p:cNvSpPr/>
          <p:nvPr/>
        </p:nvSpPr>
        <p:spPr>
          <a:xfrm>
            <a:off x="1000100" y="1571612"/>
            <a:ext cx="2000264" cy="28575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Çalışılan Ortam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7" name="36 Dikdörtgen"/>
          <p:cNvSpPr/>
          <p:nvPr/>
        </p:nvSpPr>
        <p:spPr>
          <a:xfrm>
            <a:off x="1000100" y="1214422"/>
            <a:ext cx="2000264" cy="2857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Çevre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8" name="37 Dikdörtgen"/>
          <p:cNvSpPr/>
          <p:nvPr/>
        </p:nvSpPr>
        <p:spPr>
          <a:xfrm>
            <a:off x="5572132" y="4286256"/>
            <a:ext cx="2000264" cy="28575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Çocuk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39" name="38 Dikdörtgen"/>
          <p:cNvSpPr/>
          <p:nvPr/>
        </p:nvSpPr>
        <p:spPr>
          <a:xfrm>
            <a:off x="5572132" y="4643446"/>
            <a:ext cx="2000264" cy="2857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Akraba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0" name="39 Dikdörtgen"/>
          <p:cNvSpPr/>
          <p:nvPr/>
        </p:nvSpPr>
        <p:spPr>
          <a:xfrm>
            <a:off x="5572132" y="5000636"/>
            <a:ext cx="2000264" cy="2857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Komşu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1" name="40 Dikdörtgen"/>
          <p:cNvSpPr/>
          <p:nvPr/>
        </p:nvSpPr>
        <p:spPr>
          <a:xfrm>
            <a:off x="1000100" y="857232"/>
            <a:ext cx="2000264" cy="28575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Canlı-Cansız Varlılar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42" name="41 Dikdörtgen"/>
          <p:cNvSpPr/>
          <p:nvPr/>
        </p:nvSpPr>
        <p:spPr>
          <a:xfrm>
            <a:off x="4857752" y="1500174"/>
            <a:ext cx="2000264" cy="28575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chemeClr val="tx1"/>
                </a:solidFill>
              </a:rPr>
              <a:t>Ahlak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Köşeleri Yuvarlanmış Dikdörtgen Belirtme Çizgisi"/>
          <p:cNvSpPr/>
          <p:nvPr/>
        </p:nvSpPr>
        <p:spPr>
          <a:xfrm>
            <a:off x="2643174" y="5000636"/>
            <a:ext cx="6072230" cy="1357322"/>
          </a:xfrm>
          <a:prstGeom prst="wedgeRoundRectCallout">
            <a:avLst>
              <a:gd name="adj1" fmla="val 37612"/>
              <a:gd name="adj2" fmla="val 81205"/>
              <a:gd name="adj3" fmla="val 16667"/>
            </a:avLst>
          </a:prstGeom>
          <a:solidFill>
            <a:schemeClr val="accent6">
              <a:lumMod val="75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“Dünyayı dolaşınız; duvarsız, edebiyatsız, kanunsuz, servetsiz şehirler bulacaksınız. Fakat mabetsiz, mabutsuz, duasız, kurbansız bir tek şehir bulamayacaksınız.”</a:t>
            </a:r>
          </a:p>
          <a:p>
            <a:pPr algn="r"/>
            <a:r>
              <a:rPr lang="tr-TR" dirty="0" err="1" smtClean="0">
                <a:solidFill>
                  <a:schemeClr val="tx1"/>
                </a:solidFill>
              </a:rPr>
              <a:t>Plutarkhos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7" name="6 Köşeleri Yuvarlanmış Dikdörtgen Belirtme Çizgisi"/>
          <p:cNvSpPr/>
          <p:nvPr/>
        </p:nvSpPr>
        <p:spPr>
          <a:xfrm>
            <a:off x="2786050" y="1928802"/>
            <a:ext cx="5929354" cy="928694"/>
          </a:xfrm>
          <a:prstGeom prst="wedgeRoundRectCallout">
            <a:avLst>
              <a:gd name="adj1" fmla="val 39694"/>
              <a:gd name="adj2" fmla="val 97064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“Her çocuk ancak İslam fıtratı üzere doğar…”</a:t>
            </a:r>
          </a:p>
          <a:p>
            <a:pPr algn="r"/>
            <a:r>
              <a:rPr lang="tr-TR" dirty="0" err="1" smtClean="0">
                <a:solidFill>
                  <a:schemeClr val="tx1"/>
                </a:solidFill>
              </a:rPr>
              <a:t>Buhari</a:t>
            </a:r>
            <a:r>
              <a:rPr lang="tr-TR" dirty="0" smtClean="0">
                <a:solidFill>
                  <a:schemeClr val="tx1"/>
                </a:solidFill>
              </a:rPr>
              <a:t>, </a:t>
            </a:r>
            <a:r>
              <a:rPr lang="tr-TR" dirty="0" err="1" smtClean="0">
                <a:solidFill>
                  <a:schemeClr val="tx1"/>
                </a:solidFill>
              </a:rPr>
              <a:t>Cenaiz</a:t>
            </a:r>
            <a:r>
              <a:rPr lang="tr-TR" dirty="0" smtClean="0">
                <a:solidFill>
                  <a:schemeClr val="tx1"/>
                </a:solidFill>
              </a:rPr>
              <a:t>, 92.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8" name="7 Köşeleri Yuvarlanmış Dikdörtgen Belirtme Çizgisi"/>
          <p:cNvSpPr/>
          <p:nvPr/>
        </p:nvSpPr>
        <p:spPr>
          <a:xfrm>
            <a:off x="285720" y="3143248"/>
            <a:ext cx="6357982" cy="1571636"/>
          </a:xfrm>
          <a:prstGeom prst="wedgeRoundRectCallout">
            <a:avLst>
              <a:gd name="adj1" fmla="val -37949"/>
              <a:gd name="adj2" fmla="val 72869"/>
              <a:gd name="adj3" fmla="val 16667"/>
            </a:avLst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“Din duygusu, insanın yaratılışından gelen bir olgudur. İnsan, yaratılışı itibarıyla her zaman, kendisinin sığınacağı, dua edip yalvaracağı yüce bir varlığa inanma gereği duymuştur.”</a:t>
            </a:r>
          </a:p>
          <a:p>
            <a:pPr algn="r"/>
            <a:r>
              <a:rPr lang="tr-TR" dirty="0" err="1" smtClean="0">
                <a:solidFill>
                  <a:schemeClr val="tx1"/>
                </a:solidFill>
              </a:rPr>
              <a:t>Maks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err="1" smtClean="0">
                <a:solidFill>
                  <a:schemeClr val="tx1"/>
                </a:solidFill>
              </a:rPr>
              <a:t>Müller</a:t>
            </a:r>
            <a:endParaRPr lang="tr-TR" dirty="0">
              <a:solidFill>
                <a:schemeClr val="tx1"/>
              </a:solidFill>
            </a:endParaRPr>
          </a:p>
        </p:txBody>
      </p:sp>
      <p:sp>
        <p:nvSpPr>
          <p:cNvPr id="9" name="8 Köşeleri Yuvarlanmış Dikdörtgen Belirtme Çizgisi"/>
          <p:cNvSpPr/>
          <p:nvPr/>
        </p:nvSpPr>
        <p:spPr>
          <a:xfrm>
            <a:off x="428596" y="142852"/>
            <a:ext cx="6277020" cy="1490674"/>
          </a:xfrm>
          <a:prstGeom prst="wedgeRoundRectCallout">
            <a:avLst>
              <a:gd name="adj1" fmla="val -45809"/>
              <a:gd name="adj2" fmla="val 69204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“(</a:t>
            </a:r>
            <a:r>
              <a:rPr lang="tr-TR" b="1" dirty="0" err="1" smtClean="0">
                <a:solidFill>
                  <a:schemeClr val="tx1"/>
                </a:solidFill>
              </a:rPr>
              <a:t>Resûlüm</a:t>
            </a:r>
            <a:r>
              <a:rPr lang="tr-TR" b="1" dirty="0" smtClean="0">
                <a:solidFill>
                  <a:schemeClr val="tx1"/>
                </a:solidFill>
              </a:rPr>
              <a:t>!) Sen yüzünü </a:t>
            </a:r>
            <a:r>
              <a:rPr lang="tr-TR" b="1" dirty="0" err="1" smtClean="0">
                <a:solidFill>
                  <a:schemeClr val="tx1"/>
                </a:solidFill>
              </a:rPr>
              <a:t>hanif</a:t>
            </a:r>
            <a:r>
              <a:rPr lang="tr-TR" b="1" dirty="0" smtClean="0">
                <a:solidFill>
                  <a:schemeClr val="tx1"/>
                </a:solidFill>
              </a:rPr>
              <a:t> olarak dine, Allah insanları hangi fıtrat üzere yaratmışsa ona çevir. Allah’ın yaratılışında değişme yoktur…”</a:t>
            </a:r>
          </a:p>
          <a:p>
            <a:pPr algn="r"/>
            <a:r>
              <a:rPr lang="tr-TR" dirty="0" err="1" smtClean="0">
                <a:solidFill>
                  <a:schemeClr val="tx1"/>
                </a:solidFill>
              </a:rPr>
              <a:t>Rûm</a:t>
            </a:r>
            <a:r>
              <a:rPr lang="tr-TR" dirty="0" smtClean="0">
                <a:solidFill>
                  <a:schemeClr val="tx1"/>
                </a:solidFill>
              </a:rPr>
              <a:t> Suresi, 30. ayet </a:t>
            </a:r>
            <a:endParaRPr lang="tr-TR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-32" y="274638"/>
            <a:ext cx="9001156" cy="1143000"/>
          </a:xfrm>
        </p:spPr>
        <p:txBody>
          <a:bodyPr>
            <a:normAutofit fontScale="90000"/>
          </a:bodyPr>
          <a:lstStyle/>
          <a:p>
            <a:r>
              <a:rPr lang="tr-TR" b="1" dirty="0" smtClean="0"/>
              <a:t> 3. Dinin İnsan Hayatındaki Yeri ve Önemi</a:t>
            </a:r>
            <a:endParaRPr lang="tr-TR" b="1" dirty="0"/>
          </a:p>
        </p:txBody>
      </p:sp>
      <p:sp>
        <p:nvSpPr>
          <p:cNvPr id="4" name="3 Oval"/>
          <p:cNvSpPr/>
          <p:nvPr/>
        </p:nvSpPr>
        <p:spPr>
          <a:xfrm>
            <a:off x="142844" y="3286124"/>
            <a:ext cx="1571636" cy="135732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chemeClr val="tx1"/>
                </a:solidFill>
              </a:rPr>
              <a:t>DİN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2500298" y="2571744"/>
            <a:ext cx="5929354" cy="857256"/>
          </a:xfrm>
          <a:prstGeom prst="roundRect">
            <a:avLst/>
          </a:prstGeom>
          <a:solidFill>
            <a:schemeClr val="accent1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/>
              <a:t>Yalnızlık, güvensizlik ve çaresizlik duygularına çaredir.</a:t>
            </a:r>
            <a:endParaRPr lang="tr-TR" b="1" dirty="0"/>
          </a:p>
        </p:txBody>
      </p:sp>
      <p:sp>
        <p:nvSpPr>
          <p:cNvPr id="6" name="5 Yuvarlatılmış Dikdörtgen"/>
          <p:cNvSpPr/>
          <p:nvPr/>
        </p:nvSpPr>
        <p:spPr>
          <a:xfrm>
            <a:off x="2500298" y="3643314"/>
            <a:ext cx="5929354" cy="85725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chemeClr val="tx1"/>
                </a:solidFill>
              </a:rPr>
              <a:t>Toplum hayatını düzenler.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500298" y="4714884"/>
            <a:ext cx="5929354" cy="85725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chemeClr val="tx1"/>
                </a:solidFill>
              </a:rPr>
              <a:t>Faydalı işlerle uğraşmaya teşvik eder.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8" name="7 Yuvarlatılmış Dikdörtgen"/>
          <p:cNvSpPr/>
          <p:nvPr/>
        </p:nvSpPr>
        <p:spPr>
          <a:xfrm>
            <a:off x="2500298" y="5786454"/>
            <a:ext cx="5929354" cy="8572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chemeClr val="tx1"/>
                </a:solidFill>
              </a:rPr>
              <a:t>Milli, manevi ve kültürel değerleri pekiştirir.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8 Yuvarlatılmış Dikdörtgen"/>
          <p:cNvSpPr/>
          <p:nvPr/>
        </p:nvSpPr>
        <p:spPr>
          <a:xfrm>
            <a:off x="2500298" y="1571612"/>
            <a:ext cx="5929354" cy="857256"/>
          </a:xfrm>
          <a:prstGeom prst="roundRect">
            <a:avLst/>
          </a:prstGeom>
          <a:solidFill>
            <a:schemeClr val="accent1">
              <a:lumMod val="5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/>
              <a:t>İnsanları doğruya ve ahlaklı olmaya yönlendirir.</a:t>
            </a:r>
            <a:endParaRPr lang="tr-TR" b="1" dirty="0"/>
          </a:p>
        </p:txBody>
      </p:sp>
      <p:cxnSp>
        <p:nvCxnSpPr>
          <p:cNvPr id="11" name="10 Düz Ok Bağlayıcısı"/>
          <p:cNvCxnSpPr/>
          <p:nvPr/>
        </p:nvCxnSpPr>
        <p:spPr>
          <a:xfrm>
            <a:off x="1928794" y="4071942"/>
            <a:ext cx="428628" cy="158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 rot="16200000" flipH="1">
            <a:off x="1392215" y="5251463"/>
            <a:ext cx="1144596" cy="78581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Ok Bağlayıcısı"/>
          <p:cNvCxnSpPr/>
          <p:nvPr/>
        </p:nvCxnSpPr>
        <p:spPr>
          <a:xfrm rot="5400000" flipH="1" flipV="1">
            <a:off x="1358084" y="2072472"/>
            <a:ext cx="998544" cy="857256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>
            <a:off x="1857356" y="4714884"/>
            <a:ext cx="500066" cy="358778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Düz Ok Bağlayıcısı"/>
          <p:cNvCxnSpPr/>
          <p:nvPr/>
        </p:nvCxnSpPr>
        <p:spPr>
          <a:xfrm flipV="1">
            <a:off x="1785918" y="3073398"/>
            <a:ext cx="500066" cy="284164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/>
          <a:lstStyle/>
          <a:p>
            <a:r>
              <a:rPr lang="tr-TR" b="1" dirty="0" smtClean="0"/>
              <a:t>4. İnanmanın Çeşitli Biçimleri</a:t>
            </a:r>
            <a:endParaRPr lang="tr-TR" b="1" dirty="0"/>
          </a:p>
        </p:txBody>
      </p:sp>
      <p:sp>
        <p:nvSpPr>
          <p:cNvPr id="4" name="3 Yuvarlatılmış Dikdörtgen"/>
          <p:cNvSpPr/>
          <p:nvPr/>
        </p:nvSpPr>
        <p:spPr>
          <a:xfrm>
            <a:off x="1142976" y="2357430"/>
            <a:ext cx="2214578" cy="785818"/>
          </a:xfrm>
          <a:prstGeom prst="roundRect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Tek Tanrıcılık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(Monoteizm)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4 Yuvarlatılmış Dikdörtgen"/>
          <p:cNvSpPr/>
          <p:nvPr/>
        </p:nvSpPr>
        <p:spPr>
          <a:xfrm>
            <a:off x="4643438" y="2357430"/>
            <a:ext cx="2214578" cy="785818"/>
          </a:xfrm>
          <a:prstGeom prst="roundRect">
            <a:avLst/>
          </a:prstGeom>
          <a:solidFill>
            <a:srgbClr val="FFC000">
              <a:alpha val="50000"/>
            </a:srgb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Çok Tanrıcılık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(Politeizm)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5 Yuvarlatılmış Dikdörtgen"/>
          <p:cNvSpPr/>
          <p:nvPr/>
        </p:nvSpPr>
        <p:spPr>
          <a:xfrm>
            <a:off x="6215074" y="1071546"/>
            <a:ext cx="2214578" cy="785818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Tanrı Tanımazlık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(Ateizm)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6 Yuvarlatılmış Dikdörtgen"/>
          <p:cNvSpPr/>
          <p:nvPr/>
        </p:nvSpPr>
        <p:spPr>
          <a:xfrm>
            <a:off x="2786050" y="1071546"/>
            <a:ext cx="2214578" cy="785818"/>
          </a:xfrm>
          <a:prstGeom prst="roundRect">
            <a:avLst/>
          </a:prstGeom>
          <a:solidFill>
            <a:srgbClr val="FFC00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Tanrıcılık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(Teizm)</a:t>
            </a:r>
            <a:endParaRPr lang="tr-TR" b="1" dirty="0">
              <a:solidFill>
                <a:schemeClr val="tx1"/>
              </a:solidFill>
            </a:endParaRPr>
          </a:p>
        </p:txBody>
      </p:sp>
      <p:cxnSp>
        <p:nvCxnSpPr>
          <p:cNvPr id="9" name="8 Düz Ok Bağlayıcısı"/>
          <p:cNvCxnSpPr/>
          <p:nvPr/>
        </p:nvCxnSpPr>
        <p:spPr>
          <a:xfrm flipV="1">
            <a:off x="5143504" y="1500174"/>
            <a:ext cx="914400" cy="14294"/>
          </a:xfrm>
          <a:prstGeom prst="straightConnector1">
            <a:avLst/>
          </a:prstGeom>
          <a:ln w="3175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Düz Ok Bağlayıcısı"/>
          <p:cNvCxnSpPr/>
          <p:nvPr/>
        </p:nvCxnSpPr>
        <p:spPr>
          <a:xfrm>
            <a:off x="4643438" y="1928802"/>
            <a:ext cx="928694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13 Düz Ok Bağlayıcısı"/>
          <p:cNvCxnSpPr/>
          <p:nvPr/>
        </p:nvCxnSpPr>
        <p:spPr>
          <a:xfrm rot="10800000" flipV="1">
            <a:off x="2428860" y="1928802"/>
            <a:ext cx="785818" cy="35719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Yuvarlatılmış Dikdörtgen"/>
          <p:cNvSpPr/>
          <p:nvPr/>
        </p:nvSpPr>
        <p:spPr>
          <a:xfrm>
            <a:off x="1142976" y="3286124"/>
            <a:ext cx="2143140" cy="571504"/>
          </a:xfrm>
          <a:prstGeom prst="roundRect">
            <a:avLst/>
          </a:prstGeom>
          <a:solidFill>
            <a:schemeClr val="accent4">
              <a:lumMod val="75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İSLAM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10 Yuvarlatılmış Dikdörtgen"/>
          <p:cNvSpPr/>
          <p:nvPr/>
        </p:nvSpPr>
        <p:spPr>
          <a:xfrm>
            <a:off x="1142976" y="4000504"/>
            <a:ext cx="2143140" cy="571504"/>
          </a:xfrm>
          <a:prstGeom prst="roundRect">
            <a:avLst/>
          </a:prstGeom>
          <a:solidFill>
            <a:schemeClr val="accent4">
              <a:lumMod val="60000"/>
              <a:lumOff val="4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YAHUDİLİK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3" name="12 Yuvarlatılmış Dikdörtgen"/>
          <p:cNvSpPr/>
          <p:nvPr/>
        </p:nvSpPr>
        <p:spPr>
          <a:xfrm>
            <a:off x="1142976" y="4714884"/>
            <a:ext cx="2143140" cy="571504"/>
          </a:xfrm>
          <a:prstGeom prst="roundRect">
            <a:avLst/>
          </a:prstGeom>
          <a:solidFill>
            <a:schemeClr val="accent4">
              <a:lumMod val="40000"/>
              <a:lumOff val="6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HIRİSTİYANLIK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7" name="16 Yuvarlatılmış Dikdörtgen"/>
          <p:cNvSpPr/>
          <p:nvPr/>
        </p:nvSpPr>
        <p:spPr>
          <a:xfrm>
            <a:off x="4643438" y="3286124"/>
            <a:ext cx="2214578" cy="571504"/>
          </a:xfrm>
          <a:prstGeom prst="roundRect">
            <a:avLst/>
          </a:prstGeom>
          <a:solidFill>
            <a:schemeClr val="accent5">
              <a:lumMod val="5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HİNDUİZM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8" name="17 Yuvarlatılmış Dikdörtgen"/>
          <p:cNvSpPr/>
          <p:nvPr/>
        </p:nvSpPr>
        <p:spPr>
          <a:xfrm>
            <a:off x="4643438" y="4000504"/>
            <a:ext cx="2214578" cy="571504"/>
          </a:xfrm>
          <a:prstGeom prst="roundRect">
            <a:avLst/>
          </a:prstGeom>
          <a:solidFill>
            <a:schemeClr val="accent5">
              <a:lumMod val="75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ŞİNTOİZM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9" name="18 Yuvarlatılmış Dikdörtgen"/>
          <p:cNvSpPr/>
          <p:nvPr/>
        </p:nvSpPr>
        <p:spPr>
          <a:xfrm>
            <a:off x="4643438" y="4714884"/>
            <a:ext cx="2214578" cy="571504"/>
          </a:xfrm>
          <a:prstGeom prst="roundRect">
            <a:avLst/>
          </a:prstGeom>
          <a:solidFill>
            <a:schemeClr val="accent5">
              <a:lumMod val="60000"/>
              <a:lumOff val="4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PUTPERESTLİK</a:t>
            </a:r>
          </a:p>
        </p:txBody>
      </p:sp>
      <p:sp>
        <p:nvSpPr>
          <p:cNvPr id="20" name="19 Yuvarlatılmış Dikdörtgen"/>
          <p:cNvSpPr/>
          <p:nvPr/>
        </p:nvSpPr>
        <p:spPr>
          <a:xfrm>
            <a:off x="4643438" y="5429264"/>
            <a:ext cx="2214578" cy="571504"/>
          </a:xfrm>
          <a:prstGeom prst="roundRect">
            <a:avLst/>
          </a:prstGeom>
          <a:solidFill>
            <a:schemeClr val="accent5">
              <a:lumMod val="40000"/>
              <a:lumOff val="6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ESKİ MISIR İNANCI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21" name="20 Yuvarlatılmış Dikdörtgen"/>
          <p:cNvSpPr/>
          <p:nvPr/>
        </p:nvSpPr>
        <p:spPr>
          <a:xfrm>
            <a:off x="4643438" y="6143644"/>
            <a:ext cx="2214578" cy="571504"/>
          </a:xfrm>
          <a:prstGeom prst="roundRect">
            <a:avLst/>
          </a:prstGeom>
          <a:solidFill>
            <a:schemeClr val="accent5">
              <a:lumMod val="20000"/>
              <a:lumOff val="80000"/>
              <a:alpha val="56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ESKİ YUNAN İNANCI</a:t>
            </a:r>
            <a:endParaRPr lang="tr-TR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3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</TotalTime>
  <Words>821</Words>
  <Application>Microsoft Office PowerPoint</Application>
  <PresentationFormat>Ekran Gösterisi (4:3)</PresentationFormat>
  <Paragraphs>168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Ofis Teması</vt:lpstr>
      <vt:lpstr>Slayt 1</vt:lpstr>
      <vt:lpstr>INSAN VE DIN</vt:lpstr>
      <vt:lpstr>1. İnsanın Evrendeki Konumu</vt:lpstr>
      <vt:lpstr>Akıl ve İrade sayesinde insan;</vt:lpstr>
      <vt:lpstr>2. İnsanın Doğası ve Din</vt:lpstr>
      <vt:lpstr>DİN…</vt:lpstr>
      <vt:lpstr>Slayt 7</vt:lpstr>
      <vt:lpstr> 3. Dinin İnsan Hayatındaki Yeri ve Önemi</vt:lpstr>
      <vt:lpstr>4. İnanmanın Çeşitli Biçimleri</vt:lpstr>
      <vt:lpstr>4.1. Tek Tanrıcılık (Monoteizm)</vt:lpstr>
      <vt:lpstr>Slayt 11</vt:lpstr>
      <vt:lpstr>Kur’an-Kerim’in İndiriliş Süreci</vt:lpstr>
      <vt:lpstr>4.2. Çok Tanrıcılık (Politeizm)</vt:lpstr>
      <vt:lpstr>Slayt 14</vt:lpstr>
      <vt:lpstr>4.3. Tanrı Tanımazlık (Ateizm)</vt:lpstr>
      <vt:lpstr>Slayt 16</vt:lpstr>
      <vt:lpstr>Slayt 17</vt:lpstr>
      <vt:lpstr>Slayt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İNSAN VE DİN</dc:title>
  <dc:creator>asuspc</dc:creator>
  <cp:lastModifiedBy>DEM</cp:lastModifiedBy>
  <cp:revision>122</cp:revision>
  <dcterms:created xsi:type="dcterms:W3CDTF">2014-10-03T10:50:04Z</dcterms:created>
  <dcterms:modified xsi:type="dcterms:W3CDTF">2016-05-05T08:05:18Z</dcterms:modified>
  <cp:contentStatus>Tamamlandı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